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webextensions/webextension1.xml" ContentType="application/vnd.ms-office.webextension+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58" r:id="rId3"/>
    <p:sldId id="259" r:id="rId4"/>
    <p:sldId id="260" r:id="rId5"/>
    <p:sldId id="277" r:id="rId6"/>
    <p:sldId id="262" r:id="rId7"/>
    <p:sldId id="263" r:id="rId8"/>
    <p:sldId id="264" r:id="rId9"/>
    <p:sldId id="276" r:id="rId10"/>
    <p:sldId id="288" r:id="rId11"/>
    <p:sldId id="266" r:id="rId12"/>
    <p:sldId id="267" r:id="rId13"/>
    <p:sldId id="268" r:id="rId14"/>
    <p:sldId id="269" r:id="rId15"/>
    <p:sldId id="287" r:id="rId16"/>
    <p:sldId id="286" r:id="rId17"/>
    <p:sldId id="285" r:id="rId18"/>
    <p:sldId id="283" r:id="rId19"/>
    <p:sldId id="281" r:id="rId20"/>
    <p:sldId id="282" r:id="rId21"/>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892" autoAdjust="0"/>
    <p:restoredTop sz="95916" autoAdjust="0"/>
  </p:normalViewPr>
  <p:slideViewPr>
    <p:cSldViewPr snapToGrid="0" showGuides="1">
      <p:cViewPr varScale="1">
        <p:scale>
          <a:sx n="100" d="100"/>
          <a:sy n="100" d="100"/>
        </p:scale>
        <p:origin x="114" y="324"/>
      </p:cViewPr>
      <p:guideLst>
        <p:guide orient="horz" pos="2160"/>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5" tIns="47113" rIns="94225" bIns="47113" rtlCol="0"/>
          <a:lstStyle>
            <a:lvl1pPr algn="l">
              <a:defRPr sz="13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5" tIns="47113" rIns="94225" bIns="47113" rtlCol="0"/>
          <a:lstStyle>
            <a:lvl1pPr algn="r">
              <a:defRPr sz="1300"/>
            </a:lvl1pPr>
          </a:lstStyle>
          <a:p>
            <a:fld id="{84396A85-2927-4B97-9176-F8B696B97D08}" type="datetimeFigureOut">
              <a:rPr lang="en-US" smtClean="0"/>
              <a:t>4/9/2019</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5" tIns="47113" rIns="94225" bIns="47113" rtlCol="0" anchor="ctr"/>
          <a:lstStyle/>
          <a:p>
            <a:endParaRPr lang="en-US"/>
          </a:p>
        </p:txBody>
      </p:sp>
      <p:sp>
        <p:nvSpPr>
          <p:cNvPr id="5" name="Notes Placeholder 4"/>
          <p:cNvSpPr>
            <a:spLocks noGrp="1"/>
          </p:cNvSpPr>
          <p:nvPr>
            <p:ph type="body" sz="quarter" idx="3"/>
          </p:nvPr>
        </p:nvSpPr>
        <p:spPr>
          <a:xfrm>
            <a:off x="710248" y="4518203"/>
            <a:ext cx="5681980" cy="3696713"/>
          </a:xfrm>
          <a:prstGeom prst="rect">
            <a:avLst/>
          </a:prstGeom>
        </p:spPr>
        <p:txBody>
          <a:bodyPr vert="horz" lIns="94225" tIns="47113" rIns="94225" bIns="4711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5" tIns="47113" rIns="94225" bIns="47113" rtlCol="0" anchor="b"/>
          <a:lstStyle>
            <a:lvl1pPr algn="l">
              <a:defRPr sz="13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5" tIns="47113" rIns="94225" bIns="47113" rtlCol="0" anchor="b"/>
          <a:lstStyle>
            <a:lvl1pPr algn="r">
              <a:defRPr sz="1300"/>
            </a:lvl1pPr>
          </a:lstStyle>
          <a:p>
            <a:fld id="{CAD62A3D-909D-4583-A4BB-28857A757CA5}" type="slidenum">
              <a:rPr lang="en-US" smtClean="0"/>
              <a:t>‹#›</a:t>
            </a:fld>
            <a:endParaRPr lang="en-US"/>
          </a:p>
        </p:txBody>
      </p:sp>
    </p:spTree>
    <p:extLst>
      <p:ext uri="{BB962C8B-B14F-4D97-AF65-F5344CB8AC3E}">
        <p14:creationId xmlns:p14="http://schemas.microsoft.com/office/powerpoint/2010/main" val="46444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590b11585_5_75:notes"/>
          <p:cNvSpPr txBox="1">
            <a:spLocks noGrp="1"/>
          </p:cNvSpPr>
          <p:nvPr>
            <p:ph type="body" idx="1"/>
          </p:nvPr>
        </p:nvSpPr>
        <p:spPr>
          <a:xfrm>
            <a:off x="710226" y="4459526"/>
            <a:ext cx="5681975" cy="4224800"/>
          </a:xfrm>
          <a:prstGeom prst="rect">
            <a:avLst/>
          </a:prstGeom>
        </p:spPr>
        <p:txBody>
          <a:bodyPr spcFirstLastPara="1" wrap="square" lIns="91222" tIns="91222" rIns="91222" bIns="91222" anchor="t" anchorCtr="0">
            <a:noAutofit/>
          </a:bodyPr>
          <a:lstStyle/>
          <a:p>
            <a:endParaRPr/>
          </a:p>
        </p:txBody>
      </p:sp>
      <p:sp>
        <p:nvSpPr>
          <p:cNvPr id="127" name="Google Shape;127;g5590b11585_5_75:notes"/>
          <p:cNvSpPr>
            <a:spLocks noGrp="1" noRot="1" noChangeAspect="1"/>
          </p:cNvSpPr>
          <p:nvPr>
            <p:ph type="sldImg" idx="2"/>
          </p:nvPr>
        </p:nvSpPr>
        <p:spPr>
          <a:xfrm>
            <a:off x="422275" y="704850"/>
            <a:ext cx="6257925" cy="35210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59d8766f8_1_0:notes"/>
          <p:cNvSpPr>
            <a:spLocks noGrp="1" noRot="1" noChangeAspect="1"/>
          </p:cNvSpPr>
          <p:nvPr>
            <p:ph type="sldImg" idx="2"/>
          </p:nvPr>
        </p:nvSpPr>
        <p:spPr>
          <a:xfrm>
            <a:off x="422275" y="704850"/>
            <a:ext cx="6257925" cy="3521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59d8766f8_1_0:notes"/>
          <p:cNvSpPr txBox="1">
            <a:spLocks noGrp="1"/>
          </p:cNvSpPr>
          <p:nvPr>
            <p:ph type="body" idx="1"/>
          </p:nvPr>
        </p:nvSpPr>
        <p:spPr>
          <a:xfrm>
            <a:off x="710248" y="4459526"/>
            <a:ext cx="5681980" cy="4224814"/>
          </a:xfrm>
          <a:prstGeom prst="rect">
            <a:avLst/>
          </a:prstGeom>
        </p:spPr>
        <p:txBody>
          <a:bodyPr spcFirstLastPara="1" wrap="square" lIns="94210" tIns="94210" rIns="94210" bIns="94210" anchor="t" anchorCtr="0">
            <a:noAutofit/>
          </a:bodyPr>
          <a:lstStyle/>
          <a:p>
            <a:endParaRPr/>
          </a:p>
        </p:txBody>
      </p:sp>
    </p:spTree>
    <p:extLst>
      <p:ext uri="{BB962C8B-B14F-4D97-AF65-F5344CB8AC3E}">
        <p14:creationId xmlns:p14="http://schemas.microsoft.com/office/powerpoint/2010/main" val="559745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59d8766f8_2_3:notes"/>
          <p:cNvSpPr>
            <a:spLocks noGrp="1" noRot="1" noChangeAspect="1"/>
          </p:cNvSpPr>
          <p:nvPr>
            <p:ph type="sldImg" idx="2"/>
          </p:nvPr>
        </p:nvSpPr>
        <p:spPr>
          <a:xfrm>
            <a:off x="422275" y="704850"/>
            <a:ext cx="6257925" cy="3521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59d8766f8_2_3:notes"/>
          <p:cNvSpPr txBox="1">
            <a:spLocks noGrp="1"/>
          </p:cNvSpPr>
          <p:nvPr>
            <p:ph type="body" idx="1"/>
          </p:nvPr>
        </p:nvSpPr>
        <p:spPr>
          <a:xfrm>
            <a:off x="710248" y="4459526"/>
            <a:ext cx="5681980" cy="4224814"/>
          </a:xfrm>
          <a:prstGeom prst="rect">
            <a:avLst/>
          </a:prstGeom>
        </p:spPr>
        <p:txBody>
          <a:bodyPr spcFirstLastPara="1" wrap="square" lIns="94210" tIns="94210" rIns="94210" bIns="94210" anchor="t" anchorCtr="0">
            <a:no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59d8766f8_2_10:notes"/>
          <p:cNvSpPr>
            <a:spLocks noGrp="1" noRot="1" noChangeAspect="1"/>
          </p:cNvSpPr>
          <p:nvPr>
            <p:ph type="sldImg" idx="2"/>
          </p:nvPr>
        </p:nvSpPr>
        <p:spPr>
          <a:xfrm>
            <a:off x="422275" y="704850"/>
            <a:ext cx="6257925" cy="3521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59d8766f8_2_10:notes"/>
          <p:cNvSpPr txBox="1">
            <a:spLocks noGrp="1"/>
          </p:cNvSpPr>
          <p:nvPr>
            <p:ph type="body" idx="1"/>
          </p:nvPr>
        </p:nvSpPr>
        <p:spPr>
          <a:xfrm>
            <a:off x="710248" y="4459526"/>
            <a:ext cx="5681980" cy="4224814"/>
          </a:xfrm>
          <a:prstGeom prst="rect">
            <a:avLst/>
          </a:prstGeom>
        </p:spPr>
        <p:txBody>
          <a:bodyPr spcFirstLastPara="1" wrap="square" lIns="94210" tIns="94210" rIns="94210" bIns="94210" anchor="t" anchorCtr="0">
            <a:noAutofit/>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0ed03db95_0_44:notes"/>
          <p:cNvSpPr>
            <a:spLocks noGrp="1" noRot="1" noChangeAspect="1"/>
          </p:cNvSpPr>
          <p:nvPr>
            <p:ph type="sldImg" idx="2"/>
          </p:nvPr>
        </p:nvSpPr>
        <p:spPr>
          <a:xfrm>
            <a:off x="422275" y="704850"/>
            <a:ext cx="6257925" cy="3521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0ed03db95_0_44:notes"/>
          <p:cNvSpPr txBox="1">
            <a:spLocks noGrp="1"/>
          </p:cNvSpPr>
          <p:nvPr>
            <p:ph type="body" idx="1"/>
          </p:nvPr>
        </p:nvSpPr>
        <p:spPr>
          <a:xfrm>
            <a:off x="710248" y="4459526"/>
            <a:ext cx="5681980" cy="4224814"/>
          </a:xfrm>
          <a:prstGeom prst="rect">
            <a:avLst/>
          </a:prstGeom>
        </p:spPr>
        <p:txBody>
          <a:bodyPr spcFirstLastPara="1" wrap="square" lIns="94210" tIns="94210" rIns="94210" bIns="94210" anchor="t" anchorCtr="0">
            <a:noAutofit/>
          </a:bodyPr>
          <a:lstStyle/>
          <a:p>
            <a:pPr rtl="0" fontAlgn="base"/>
            <a:r>
              <a:rPr lang="en-US" dirty="0"/>
              <a:t>In this visualization, I compared the relationship between hate crime offense type and size of city. First, I narrowed down the hate crime offense to the top ten most occurred offenses, which can be seen in the legend. Then I grouped the offenses by size of city and created a scatterplot that shows how many incidents each hate crime offense type had in each size of city.</a:t>
            </a:r>
          </a:p>
          <a:p>
            <a:pPr rtl="0" fontAlgn="base"/>
            <a:r>
              <a:rPr lang="en-US" dirty="0"/>
              <a:t>I first noticed that in the smallest and largest cities, destruction/damage/vandalism of property was the highest occurring type of hate crime. However, when it came to any city between 2,500-250,000 people the incidents of intimidation and property damage were very close, almost equal. In cities from 250,000 – 999,999 people, there were more intimidation incidents than property damage incidents. With aggravated assault and simple assault, we saw an overall trend of the larger the city’s population became, the more assaults.</a:t>
            </a:r>
          </a:p>
          <a:p>
            <a:endParaRPr lang="en" dirty="0"/>
          </a:p>
          <a:p>
            <a:endParaRPr lang="en" dirty="0"/>
          </a:p>
          <a:p>
            <a:r>
              <a:rPr lang="en" dirty="0"/>
              <a:t>Only used top 90% of offense types and city types (MSA/Non-MSA not included)</a:t>
            </a:r>
            <a:endParaRPr dirty="0"/>
          </a:p>
          <a:p>
            <a:r>
              <a:rPr lang="en" dirty="0"/>
              <a:t>Most incidents in majority of city sizes were Destruction/Damage/Vandalism of Property and Intimidation…</a:t>
            </a:r>
            <a:endParaRPr dirty="0"/>
          </a:p>
          <a:p>
            <a:r>
              <a:rPr lang="en" dirty="0"/>
              <a:t>Not much insight besides more incidents for larger cities...</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59679a90c_0_0:notes"/>
          <p:cNvSpPr>
            <a:spLocks noGrp="1" noRot="1" noChangeAspect="1"/>
          </p:cNvSpPr>
          <p:nvPr>
            <p:ph type="sldImg" idx="2"/>
          </p:nvPr>
        </p:nvSpPr>
        <p:spPr>
          <a:xfrm>
            <a:off x="422275" y="704850"/>
            <a:ext cx="6257925" cy="3521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59679a90c_0_0:notes"/>
          <p:cNvSpPr txBox="1">
            <a:spLocks noGrp="1"/>
          </p:cNvSpPr>
          <p:nvPr>
            <p:ph type="body" idx="1"/>
          </p:nvPr>
        </p:nvSpPr>
        <p:spPr>
          <a:xfrm>
            <a:off x="710248" y="4459526"/>
            <a:ext cx="5681980" cy="4224814"/>
          </a:xfrm>
          <a:prstGeom prst="rect">
            <a:avLst/>
          </a:prstGeom>
        </p:spPr>
        <p:txBody>
          <a:bodyPr spcFirstLastPara="1" wrap="square" lIns="94210" tIns="94210" rIns="94210" bIns="94210" anchor="t" anchorCtr="0">
            <a:noAutofit/>
          </a:bodyPr>
          <a:lstStyle/>
          <a:p>
            <a:pPr rtl="0" fontAlgn="base"/>
            <a:r>
              <a:rPr lang="en-US" dirty="0"/>
              <a:t>On the second visualization, I compared hate crime offense by bias type. I narrowed down to the top 10 bias types and top 10 offense types and tried to see which biases were prone to which hate offenses.</a:t>
            </a:r>
          </a:p>
          <a:p>
            <a:pPr rtl="0" fontAlgn="base"/>
            <a:r>
              <a:rPr lang="en-US" dirty="0"/>
              <a:t>After visualizing the data, I noticed that for anti-African American hate crimes, intimidation was the highest occurring incident; while for anti-Jewish hate crimes, destruction/damage/vandalism of property was the highest. The intimidation hate crime was actually significantly lower than the property damage hate crime for anti-Jewish crimes, which was usually not the case for all the other biases (intimidation being higher than property damage). I also noticed simple assault was much lower for anti-Jewish incidents relative to the other biases. For Anti-White and Anti-Gay crimes, Simple assault was the highest occurring incident.</a:t>
            </a:r>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2A3D-909D-4583-A4BB-28857A757CA5}" type="slidenum">
              <a:rPr lang="en-US" smtClean="0"/>
              <a:t>19</a:t>
            </a:fld>
            <a:endParaRPr lang="en-US"/>
          </a:p>
        </p:txBody>
      </p:sp>
    </p:spTree>
    <p:extLst>
      <p:ext uri="{BB962C8B-B14F-4D97-AF65-F5344CB8AC3E}">
        <p14:creationId xmlns:p14="http://schemas.microsoft.com/office/powerpoint/2010/main" val="4208476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2A3D-909D-4583-A4BB-28857A757CA5}" type="slidenum">
              <a:rPr lang="en-US" smtClean="0"/>
              <a:t>20</a:t>
            </a:fld>
            <a:endParaRPr lang="en-US"/>
          </a:p>
        </p:txBody>
      </p:sp>
    </p:spTree>
    <p:extLst>
      <p:ext uri="{BB962C8B-B14F-4D97-AF65-F5344CB8AC3E}">
        <p14:creationId xmlns:p14="http://schemas.microsoft.com/office/powerpoint/2010/main" val="1659827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590b11585_8_1:notes"/>
          <p:cNvSpPr>
            <a:spLocks noGrp="1" noRot="1" noChangeAspect="1"/>
          </p:cNvSpPr>
          <p:nvPr>
            <p:ph type="sldImg" idx="2"/>
          </p:nvPr>
        </p:nvSpPr>
        <p:spPr>
          <a:xfrm>
            <a:off x="422275" y="704850"/>
            <a:ext cx="6257925" cy="3521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590b11585_8_1:notes"/>
          <p:cNvSpPr txBox="1">
            <a:spLocks noGrp="1"/>
          </p:cNvSpPr>
          <p:nvPr>
            <p:ph type="body" idx="1"/>
          </p:nvPr>
        </p:nvSpPr>
        <p:spPr>
          <a:xfrm>
            <a:off x="710248" y="4459526"/>
            <a:ext cx="5681980" cy="4224814"/>
          </a:xfrm>
          <a:prstGeom prst="rect">
            <a:avLst/>
          </a:prstGeom>
        </p:spPr>
        <p:txBody>
          <a:bodyPr spcFirstLastPara="1" wrap="square" lIns="94210" tIns="94210" rIns="94210" bIns="94210" anchor="t" anchorCtr="0">
            <a:no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590b11585_8_29:notes"/>
          <p:cNvSpPr>
            <a:spLocks noGrp="1" noRot="1" noChangeAspect="1"/>
          </p:cNvSpPr>
          <p:nvPr>
            <p:ph type="sldImg" idx="2"/>
          </p:nvPr>
        </p:nvSpPr>
        <p:spPr>
          <a:xfrm>
            <a:off x="422275" y="704850"/>
            <a:ext cx="6257925" cy="3521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590b11585_8_29:notes"/>
          <p:cNvSpPr txBox="1">
            <a:spLocks noGrp="1"/>
          </p:cNvSpPr>
          <p:nvPr>
            <p:ph type="body" idx="1"/>
          </p:nvPr>
        </p:nvSpPr>
        <p:spPr>
          <a:xfrm>
            <a:off x="710248" y="4459526"/>
            <a:ext cx="5681980" cy="4224814"/>
          </a:xfrm>
          <a:prstGeom prst="rect">
            <a:avLst/>
          </a:prstGeom>
        </p:spPr>
        <p:txBody>
          <a:bodyPr spcFirstLastPara="1" wrap="square" lIns="94210" tIns="94210" rIns="94210" bIns="94210" anchor="t" anchorCtr="0">
            <a:no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590b11585_8_41:notes"/>
          <p:cNvSpPr>
            <a:spLocks noGrp="1" noRot="1" noChangeAspect="1"/>
          </p:cNvSpPr>
          <p:nvPr>
            <p:ph type="sldImg" idx="2"/>
          </p:nvPr>
        </p:nvSpPr>
        <p:spPr>
          <a:xfrm>
            <a:off x="422275" y="704850"/>
            <a:ext cx="6257925" cy="3521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590b11585_8_41:notes"/>
          <p:cNvSpPr txBox="1">
            <a:spLocks noGrp="1"/>
          </p:cNvSpPr>
          <p:nvPr>
            <p:ph type="body" idx="1"/>
          </p:nvPr>
        </p:nvSpPr>
        <p:spPr>
          <a:xfrm>
            <a:off x="710248" y="4459526"/>
            <a:ext cx="5681980" cy="4224814"/>
          </a:xfrm>
          <a:prstGeom prst="rect">
            <a:avLst/>
          </a:prstGeom>
        </p:spPr>
        <p:txBody>
          <a:bodyPr spcFirstLastPara="1" wrap="square" lIns="94210" tIns="94210" rIns="94210" bIns="94210" anchor="t" anchorCtr="0">
            <a:no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2A3D-909D-4583-A4BB-28857A757CA5}" type="slidenum">
              <a:rPr lang="en-US" smtClean="0"/>
              <a:t>5</a:t>
            </a:fld>
            <a:endParaRPr lang="en-US"/>
          </a:p>
        </p:txBody>
      </p:sp>
    </p:spTree>
    <p:extLst>
      <p:ext uri="{BB962C8B-B14F-4D97-AF65-F5344CB8AC3E}">
        <p14:creationId xmlns:p14="http://schemas.microsoft.com/office/powerpoint/2010/main" val="388554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590b11585_9_0:notes"/>
          <p:cNvSpPr>
            <a:spLocks noGrp="1" noRot="1" noChangeAspect="1"/>
          </p:cNvSpPr>
          <p:nvPr>
            <p:ph type="sldImg" idx="2"/>
          </p:nvPr>
        </p:nvSpPr>
        <p:spPr>
          <a:xfrm>
            <a:off x="422275" y="704850"/>
            <a:ext cx="6257925" cy="3521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590b11585_9_0:notes"/>
          <p:cNvSpPr txBox="1">
            <a:spLocks noGrp="1"/>
          </p:cNvSpPr>
          <p:nvPr>
            <p:ph type="body" idx="1"/>
          </p:nvPr>
        </p:nvSpPr>
        <p:spPr>
          <a:xfrm>
            <a:off x="710248" y="4459526"/>
            <a:ext cx="5681980" cy="4224814"/>
          </a:xfrm>
          <a:prstGeom prst="rect">
            <a:avLst/>
          </a:prstGeom>
        </p:spPr>
        <p:txBody>
          <a:bodyPr spcFirstLastPara="1" wrap="square" lIns="94210" tIns="94210" rIns="94210" bIns="94210" anchor="t" anchorCtr="0">
            <a:noAutofit/>
          </a:bodyPr>
          <a:lstStyle/>
          <a:p>
            <a:r>
              <a:rPr lang="en"/>
              <a:t>Comments: 2001 spiked due to 9/11; California, New Jersey, New York has highest incident count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59d8766f8_2_33:notes"/>
          <p:cNvSpPr>
            <a:spLocks noGrp="1" noRot="1" noChangeAspect="1"/>
          </p:cNvSpPr>
          <p:nvPr>
            <p:ph type="sldImg" idx="2"/>
          </p:nvPr>
        </p:nvSpPr>
        <p:spPr>
          <a:xfrm>
            <a:off x="422275" y="704850"/>
            <a:ext cx="6257925" cy="3521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59d8766f8_2_33:notes"/>
          <p:cNvSpPr txBox="1">
            <a:spLocks noGrp="1"/>
          </p:cNvSpPr>
          <p:nvPr>
            <p:ph type="body" idx="1"/>
          </p:nvPr>
        </p:nvSpPr>
        <p:spPr>
          <a:xfrm>
            <a:off x="710248" y="4459526"/>
            <a:ext cx="5681980" cy="4224814"/>
          </a:xfrm>
          <a:prstGeom prst="rect">
            <a:avLst/>
          </a:prstGeom>
        </p:spPr>
        <p:txBody>
          <a:bodyPr spcFirstLastPara="1" wrap="square" lIns="94210" tIns="94210" rIns="94210" bIns="94210" anchor="t" anchorCtr="0">
            <a:no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59fde2d31_0_5:notes"/>
          <p:cNvSpPr>
            <a:spLocks noGrp="1" noRot="1" noChangeAspect="1"/>
          </p:cNvSpPr>
          <p:nvPr>
            <p:ph type="sldImg" idx="2"/>
          </p:nvPr>
        </p:nvSpPr>
        <p:spPr>
          <a:xfrm>
            <a:off x="422275" y="704850"/>
            <a:ext cx="6257925" cy="3521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59fde2d31_0_5:notes"/>
          <p:cNvSpPr txBox="1">
            <a:spLocks noGrp="1"/>
          </p:cNvSpPr>
          <p:nvPr>
            <p:ph type="body" idx="1"/>
          </p:nvPr>
        </p:nvSpPr>
        <p:spPr>
          <a:xfrm>
            <a:off x="710248" y="4459526"/>
            <a:ext cx="5681980" cy="4224814"/>
          </a:xfrm>
          <a:prstGeom prst="rect">
            <a:avLst/>
          </a:prstGeom>
        </p:spPr>
        <p:txBody>
          <a:bodyPr spcFirstLastPara="1" wrap="square" lIns="94210" tIns="94210" rIns="94210" bIns="94210" anchor="t" anchorCtr="0">
            <a:noAutofit/>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59fde2d31_0_5:notes"/>
          <p:cNvSpPr>
            <a:spLocks noGrp="1" noRot="1" noChangeAspect="1"/>
          </p:cNvSpPr>
          <p:nvPr>
            <p:ph type="sldImg" idx="2"/>
          </p:nvPr>
        </p:nvSpPr>
        <p:spPr>
          <a:xfrm>
            <a:off x="422275" y="704850"/>
            <a:ext cx="6257925" cy="35210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59fde2d31_0_5:notes"/>
          <p:cNvSpPr txBox="1">
            <a:spLocks noGrp="1"/>
          </p:cNvSpPr>
          <p:nvPr>
            <p:ph type="body" idx="1"/>
          </p:nvPr>
        </p:nvSpPr>
        <p:spPr>
          <a:xfrm>
            <a:off x="710248" y="4459526"/>
            <a:ext cx="5681980" cy="4224814"/>
          </a:xfrm>
          <a:prstGeom prst="rect">
            <a:avLst/>
          </a:prstGeom>
        </p:spPr>
        <p:txBody>
          <a:bodyPr spcFirstLastPara="1" wrap="square" lIns="94210" tIns="94210" rIns="94210" bIns="94210" anchor="t" anchorCtr="0">
            <a:noAutofit/>
          </a:bodyPr>
          <a:lstStyle/>
          <a:p>
            <a:endParaRPr/>
          </a:p>
        </p:txBody>
      </p:sp>
    </p:spTree>
    <p:extLst>
      <p:ext uri="{BB962C8B-B14F-4D97-AF65-F5344CB8AC3E}">
        <p14:creationId xmlns:p14="http://schemas.microsoft.com/office/powerpoint/2010/main" val="3119747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B7133-4082-44A2-BE91-5C76E8615376}"/>
              </a:ext>
            </a:extLst>
          </p:cNvPr>
          <p:cNvSpPr>
            <a:spLocks noGrp="1"/>
          </p:cNvSpPr>
          <p:nvPr>
            <p:ph type="ctrTitle"/>
          </p:nvPr>
        </p:nvSpPr>
        <p:spPr>
          <a:xfrm>
            <a:off x="1524000" y="1122363"/>
            <a:ext cx="9144000" cy="2387600"/>
          </a:xfrm>
          <a:prstGeom prst="rect">
            <a:avLst/>
          </a:prstGeom>
        </p:spPr>
        <p:txBody>
          <a:bodyPr anchor="b">
            <a:normAutofit/>
          </a:bodyPr>
          <a:lstStyle>
            <a:lvl1pPr algn="ctr">
              <a:defRPr sz="3200">
                <a:latin typeface="Courier New" panose="02070309020205020404" pitchFamily="49" charset="0"/>
                <a:cs typeface="Courier New" panose="02070309020205020404" pitchFamily="49" charset="0"/>
              </a:defRPr>
            </a:lvl1pPr>
          </a:lstStyle>
          <a:p>
            <a:r>
              <a:rPr lang="en-US" dirty="0"/>
              <a:t>Click to edit Master title style</a:t>
            </a:r>
          </a:p>
        </p:txBody>
      </p:sp>
      <p:sp>
        <p:nvSpPr>
          <p:cNvPr id="3" name="Subtitle 2">
            <a:extLst>
              <a:ext uri="{FF2B5EF4-FFF2-40B4-BE49-F238E27FC236}">
                <a16:creationId xmlns:a16="http://schemas.microsoft.com/office/drawing/2014/main" id="{8C695B88-D18C-494E-93E4-22AFAFDE41E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Courier New" panose="02070309020205020404" pitchFamily="49"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DFFC4D6-B490-4A91-B6FD-42306C2FB591}"/>
              </a:ext>
            </a:extLst>
          </p:cNvPr>
          <p:cNvSpPr>
            <a:spLocks noGrp="1"/>
          </p:cNvSpPr>
          <p:nvPr>
            <p:ph type="dt" sz="half" idx="10"/>
          </p:nvPr>
        </p:nvSpPr>
        <p:spPr>
          <a:xfrm>
            <a:off x="838200" y="6356350"/>
            <a:ext cx="2743200" cy="365125"/>
          </a:xfrm>
          <a:prstGeom prst="rect">
            <a:avLst/>
          </a:prstGeom>
        </p:spPr>
        <p:txBody>
          <a:bodyPr/>
          <a:lstStyle/>
          <a:p>
            <a:r>
              <a:rPr lang="en-US"/>
              <a:t>4/9/2019</a:t>
            </a:r>
          </a:p>
        </p:txBody>
      </p:sp>
      <p:sp>
        <p:nvSpPr>
          <p:cNvPr id="5" name="Footer Placeholder 4">
            <a:extLst>
              <a:ext uri="{FF2B5EF4-FFF2-40B4-BE49-F238E27FC236}">
                <a16:creationId xmlns:a16="http://schemas.microsoft.com/office/drawing/2014/main" id="{0815AEFF-4EE5-448A-9E90-340D961CAC25}"/>
              </a:ext>
            </a:extLst>
          </p:cNvPr>
          <p:cNvSpPr>
            <a:spLocks noGrp="1"/>
          </p:cNvSpPr>
          <p:nvPr>
            <p:ph type="ftr" sz="quarter" idx="11"/>
          </p:nvPr>
        </p:nvSpPr>
        <p:spPr>
          <a:xfrm>
            <a:off x="4038600" y="6356350"/>
            <a:ext cx="4114800" cy="365125"/>
          </a:xfrm>
          <a:prstGeom prst="rect">
            <a:avLst/>
          </a:prstGeom>
        </p:spPr>
        <p:txBody>
          <a:bodyPr/>
          <a:lstStyle/>
          <a:p>
            <a:r>
              <a:rPr lang="en-US"/>
              <a:t>Slide #</a:t>
            </a:r>
          </a:p>
        </p:txBody>
      </p:sp>
      <p:sp>
        <p:nvSpPr>
          <p:cNvPr id="6" name="Slide Number Placeholder 5">
            <a:extLst>
              <a:ext uri="{FF2B5EF4-FFF2-40B4-BE49-F238E27FC236}">
                <a16:creationId xmlns:a16="http://schemas.microsoft.com/office/drawing/2014/main" id="{D615BD4F-51E9-4260-BF44-827718306C84}"/>
              </a:ext>
            </a:extLst>
          </p:cNvPr>
          <p:cNvSpPr>
            <a:spLocks noGrp="1"/>
          </p:cNvSpPr>
          <p:nvPr>
            <p:ph type="sldNum" sz="quarter" idx="12"/>
          </p:nvPr>
        </p:nvSpPr>
        <p:spPr>
          <a:xfrm>
            <a:off x="8610600" y="6356350"/>
            <a:ext cx="2743200" cy="365125"/>
          </a:xfrm>
          <a:prstGeom prst="rect">
            <a:avLst/>
          </a:prstGeom>
        </p:spPr>
        <p:txBody>
          <a:bodyPr/>
          <a:lstStyle/>
          <a:p>
            <a:fld id="{636B14B9-8F34-4888-B2E8-F53E15B0E84C}" type="slidenum">
              <a:rPr lang="en-US" smtClean="0"/>
              <a:t>‹#›</a:t>
            </a:fld>
            <a:endParaRPr lang="en-US"/>
          </a:p>
        </p:txBody>
      </p:sp>
    </p:spTree>
    <p:extLst>
      <p:ext uri="{BB962C8B-B14F-4D97-AF65-F5344CB8AC3E}">
        <p14:creationId xmlns:p14="http://schemas.microsoft.com/office/powerpoint/2010/main" val="2102572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74B9A-9513-4AA4-85E1-CA8D5D79A3C0}"/>
              </a:ext>
            </a:extLst>
          </p:cNvPr>
          <p:cNvSpPr>
            <a:spLocks noGrp="1"/>
          </p:cNvSpPr>
          <p:nvPr>
            <p:ph type="title"/>
          </p:nvPr>
        </p:nvSpPr>
        <p:spPr>
          <a:xfrm>
            <a:off x="295275" y="241301"/>
            <a:ext cx="10515600" cy="596900"/>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E3AD2D-7ED3-43D3-BFC4-2FE16128C910}"/>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0FFA1A-2670-45B3-BD0D-7CD4AFE7BCC7}"/>
              </a:ext>
            </a:extLst>
          </p:cNvPr>
          <p:cNvSpPr>
            <a:spLocks noGrp="1"/>
          </p:cNvSpPr>
          <p:nvPr>
            <p:ph type="dt" sz="half" idx="10"/>
          </p:nvPr>
        </p:nvSpPr>
        <p:spPr>
          <a:xfrm>
            <a:off x="838200" y="6356350"/>
            <a:ext cx="2743200" cy="365125"/>
          </a:xfrm>
          <a:prstGeom prst="rect">
            <a:avLst/>
          </a:prstGeom>
        </p:spPr>
        <p:txBody>
          <a:bodyPr/>
          <a:lstStyle/>
          <a:p>
            <a:r>
              <a:rPr lang="en-US"/>
              <a:t>4/9/2019</a:t>
            </a:r>
          </a:p>
        </p:txBody>
      </p:sp>
      <p:sp>
        <p:nvSpPr>
          <p:cNvPr id="5" name="Footer Placeholder 4">
            <a:extLst>
              <a:ext uri="{FF2B5EF4-FFF2-40B4-BE49-F238E27FC236}">
                <a16:creationId xmlns:a16="http://schemas.microsoft.com/office/drawing/2014/main" id="{BFDC85D1-061A-4754-9490-E6D6A9C923C1}"/>
              </a:ext>
            </a:extLst>
          </p:cNvPr>
          <p:cNvSpPr>
            <a:spLocks noGrp="1"/>
          </p:cNvSpPr>
          <p:nvPr>
            <p:ph type="ftr" sz="quarter" idx="11"/>
          </p:nvPr>
        </p:nvSpPr>
        <p:spPr>
          <a:xfrm>
            <a:off x="4038600" y="6356350"/>
            <a:ext cx="4114800" cy="365125"/>
          </a:xfrm>
          <a:prstGeom prst="rect">
            <a:avLst/>
          </a:prstGeom>
        </p:spPr>
        <p:txBody>
          <a:bodyPr/>
          <a:lstStyle/>
          <a:p>
            <a:r>
              <a:rPr lang="en-US"/>
              <a:t>Slide #</a:t>
            </a:r>
          </a:p>
        </p:txBody>
      </p:sp>
      <p:sp>
        <p:nvSpPr>
          <p:cNvPr id="6" name="Slide Number Placeholder 5">
            <a:extLst>
              <a:ext uri="{FF2B5EF4-FFF2-40B4-BE49-F238E27FC236}">
                <a16:creationId xmlns:a16="http://schemas.microsoft.com/office/drawing/2014/main" id="{21380734-41E0-42A8-9DB6-5A27DA48AE81}"/>
              </a:ext>
            </a:extLst>
          </p:cNvPr>
          <p:cNvSpPr>
            <a:spLocks noGrp="1"/>
          </p:cNvSpPr>
          <p:nvPr>
            <p:ph type="sldNum" sz="quarter" idx="12"/>
          </p:nvPr>
        </p:nvSpPr>
        <p:spPr>
          <a:xfrm>
            <a:off x="8610600" y="6356350"/>
            <a:ext cx="2743200" cy="365125"/>
          </a:xfrm>
          <a:prstGeom prst="rect">
            <a:avLst/>
          </a:prstGeom>
        </p:spPr>
        <p:txBody>
          <a:bodyPr/>
          <a:lstStyle/>
          <a:p>
            <a:fld id="{636B14B9-8F34-4888-B2E8-F53E15B0E84C}" type="slidenum">
              <a:rPr lang="en-US" smtClean="0"/>
              <a:t>‹#›</a:t>
            </a:fld>
            <a:endParaRPr lang="en-US"/>
          </a:p>
        </p:txBody>
      </p:sp>
    </p:spTree>
    <p:extLst>
      <p:ext uri="{BB962C8B-B14F-4D97-AF65-F5344CB8AC3E}">
        <p14:creationId xmlns:p14="http://schemas.microsoft.com/office/powerpoint/2010/main" val="3064684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CA7BE1-0CF7-4086-99B2-C05E96717EC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D46DD9-C1EF-4EAE-9D19-02018DF72A19}"/>
              </a:ext>
            </a:extLst>
          </p:cNvPr>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87556-45F6-41B8-8EBC-2B9D10025191}"/>
              </a:ext>
            </a:extLst>
          </p:cNvPr>
          <p:cNvSpPr>
            <a:spLocks noGrp="1"/>
          </p:cNvSpPr>
          <p:nvPr>
            <p:ph type="dt" sz="half" idx="10"/>
          </p:nvPr>
        </p:nvSpPr>
        <p:spPr>
          <a:xfrm>
            <a:off x="838200" y="6356350"/>
            <a:ext cx="2743200" cy="365125"/>
          </a:xfrm>
          <a:prstGeom prst="rect">
            <a:avLst/>
          </a:prstGeom>
        </p:spPr>
        <p:txBody>
          <a:bodyPr/>
          <a:lstStyle/>
          <a:p>
            <a:r>
              <a:rPr lang="en-US"/>
              <a:t>4/9/2019</a:t>
            </a:r>
          </a:p>
        </p:txBody>
      </p:sp>
      <p:sp>
        <p:nvSpPr>
          <p:cNvPr id="5" name="Footer Placeholder 4">
            <a:extLst>
              <a:ext uri="{FF2B5EF4-FFF2-40B4-BE49-F238E27FC236}">
                <a16:creationId xmlns:a16="http://schemas.microsoft.com/office/drawing/2014/main" id="{C2297048-34B8-430F-B42E-D796773A247D}"/>
              </a:ext>
            </a:extLst>
          </p:cNvPr>
          <p:cNvSpPr>
            <a:spLocks noGrp="1"/>
          </p:cNvSpPr>
          <p:nvPr>
            <p:ph type="ftr" sz="quarter" idx="11"/>
          </p:nvPr>
        </p:nvSpPr>
        <p:spPr>
          <a:xfrm>
            <a:off x="4038600" y="6356350"/>
            <a:ext cx="4114800" cy="365125"/>
          </a:xfrm>
          <a:prstGeom prst="rect">
            <a:avLst/>
          </a:prstGeom>
        </p:spPr>
        <p:txBody>
          <a:bodyPr/>
          <a:lstStyle/>
          <a:p>
            <a:r>
              <a:rPr lang="en-US"/>
              <a:t>Slide #</a:t>
            </a:r>
          </a:p>
        </p:txBody>
      </p:sp>
      <p:sp>
        <p:nvSpPr>
          <p:cNvPr id="6" name="Slide Number Placeholder 5">
            <a:extLst>
              <a:ext uri="{FF2B5EF4-FFF2-40B4-BE49-F238E27FC236}">
                <a16:creationId xmlns:a16="http://schemas.microsoft.com/office/drawing/2014/main" id="{30055495-136C-48E6-BF87-3FFFD0AF134E}"/>
              </a:ext>
            </a:extLst>
          </p:cNvPr>
          <p:cNvSpPr>
            <a:spLocks noGrp="1"/>
          </p:cNvSpPr>
          <p:nvPr>
            <p:ph type="sldNum" sz="quarter" idx="12"/>
          </p:nvPr>
        </p:nvSpPr>
        <p:spPr>
          <a:xfrm>
            <a:off x="8610600" y="6356350"/>
            <a:ext cx="2743200" cy="365125"/>
          </a:xfrm>
          <a:prstGeom prst="rect">
            <a:avLst/>
          </a:prstGeom>
        </p:spPr>
        <p:txBody>
          <a:bodyPr/>
          <a:lstStyle/>
          <a:p>
            <a:fld id="{636B14B9-8F34-4888-B2E8-F53E15B0E84C}" type="slidenum">
              <a:rPr lang="en-US" smtClean="0"/>
              <a:t>‹#›</a:t>
            </a:fld>
            <a:endParaRPr lang="en-US"/>
          </a:p>
        </p:txBody>
      </p:sp>
    </p:spTree>
    <p:extLst>
      <p:ext uri="{BB962C8B-B14F-4D97-AF65-F5344CB8AC3E}">
        <p14:creationId xmlns:p14="http://schemas.microsoft.com/office/powerpoint/2010/main" val="2610901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82E4E-D9E3-4D28-A7B8-8AA8D25BD175}"/>
              </a:ext>
            </a:extLst>
          </p:cNvPr>
          <p:cNvSpPr>
            <a:spLocks noGrp="1"/>
          </p:cNvSpPr>
          <p:nvPr>
            <p:ph type="title"/>
          </p:nvPr>
        </p:nvSpPr>
        <p:spPr>
          <a:xfrm>
            <a:off x="276226" y="365125"/>
            <a:ext cx="11630024" cy="549275"/>
          </a:xfrm>
          <a:prstGeom prst="rect">
            <a:avLst/>
          </a:prstGeom>
        </p:spPr>
        <p:txBody>
          <a:bodyPr>
            <a:noAutofit/>
          </a:bodyPr>
          <a:lstStyle>
            <a:lvl1pPr>
              <a:defRPr sz="3600" b="1">
                <a:latin typeface="+mn-lt"/>
                <a:cs typeface="Courier New" panose="02070309020205020404" pitchFamily="49"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80B0E21D-08F9-4614-8867-400F3B218FAB}"/>
              </a:ext>
            </a:extLst>
          </p:cNvPr>
          <p:cNvSpPr>
            <a:spLocks noGrp="1"/>
          </p:cNvSpPr>
          <p:nvPr>
            <p:ph idx="1"/>
          </p:nvPr>
        </p:nvSpPr>
        <p:spPr>
          <a:xfrm>
            <a:off x="276225" y="1063624"/>
            <a:ext cx="11630025" cy="5203825"/>
          </a:xfrm>
          <a:prstGeom prst="rect">
            <a:avLst/>
          </a:prstGeom>
        </p:spPr>
        <p:txBody>
          <a:bodyPr/>
          <a:lstStyle>
            <a:lvl1pPr>
              <a:defRPr>
                <a:latin typeface="+mn-lt"/>
                <a:cs typeface="Courier New" panose="02070309020205020404" pitchFamily="49" charset="0"/>
              </a:defRPr>
            </a:lvl1pPr>
            <a:lvl2pPr>
              <a:defRPr>
                <a:latin typeface="+mn-lt"/>
                <a:cs typeface="Courier New" panose="02070309020205020404" pitchFamily="49" charset="0"/>
              </a:defRPr>
            </a:lvl2pPr>
            <a:lvl3pPr>
              <a:defRPr>
                <a:latin typeface="+mn-lt"/>
                <a:cs typeface="Courier New" panose="02070309020205020404" pitchFamily="49" charset="0"/>
              </a:defRPr>
            </a:lvl3pPr>
            <a:lvl4pPr>
              <a:defRPr>
                <a:latin typeface="+mn-lt"/>
                <a:cs typeface="Courier New" panose="02070309020205020404" pitchFamily="49" charset="0"/>
              </a:defRPr>
            </a:lvl4pPr>
            <a:lvl5pPr>
              <a:defRPr>
                <a:latin typeface="+mn-lt"/>
                <a:cs typeface="Courier New" panose="020703090202050204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2DF00F5-364B-4773-9463-8628680E6567}"/>
              </a:ext>
            </a:extLst>
          </p:cNvPr>
          <p:cNvSpPr>
            <a:spLocks noGrp="1"/>
          </p:cNvSpPr>
          <p:nvPr>
            <p:ph type="dt" sz="half" idx="10"/>
          </p:nvPr>
        </p:nvSpPr>
        <p:spPr>
          <a:xfrm>
            <a:off x="285750" y="6489699"/>
            <a:ext cx="933450" cy="365125"/>
          </a:xfrm>
          <a:prstGeom prst="rect">
            <a:avLst/>
          </a:prstGeom>
        </p:spPr>
        <p:txBody>
          <a:bodyPr/>
          <a:lstStyle>
            <a:lvl1pPr algn="r">
              <a:defRPr>
                <a:latin typeface="Calibri" panose="020F0502020204030204" pitchFamily="34" charset="0"/>
                <a:cs typeface="Calibri" panose="020F0502020204030204" pitchFamily="34" charset="0"/>
              </a:defRPr>
            </a:lvl1pPr>
          </a:lstStyle>
          <a:p>
            <a:pPr algn="ctr"/>
            <a:r>
              <a:rPr lang="en-US"/>
              <a:t>4/9/2019</a:t>
            </a:r>
            <a:endParaRPr lang="en-US" dirty="0"/>
          </a:p>
        </p:txBody>
      </p:sp>
      <p:sp>
        <p:nvSpPr>
          <p:cNvPr id="5" name="Footer Placeholder 4">
            <a:extLst>
              <a:ext uri="{FF2B5EF4-FFF2-40B4-BE49-F238E27FC236}">
                <a16:creationId xmlns:a16="http://schemas.microsoft.com/office/drawing/2014/main" id="{1E9F502A-0E26-4ECC-B6FC-A32B0E4D6A26}"/>
              </a:ext>
            </a:extLst>
          </p:cNvPr>
          <p:cNvSpPr>
            <a:spLocks noGrp="1"/>
          </p:cNvSpPr>
          <p:nvPr>
            <p:ph type="ftr" sz="quarter" idx="11"/>
          </p:nvPr>
        </p:nvSpPr>
        <p:spPr>
          <a:xfrm>
            <a:off x="11115674" y="6489699"/>
            <a:ext cx="733425" cy="365125"/>
          </a:xfrm>
          <a:prstGeom prst="rect">
            <a:avLst/>
          </a:prstGeom>
        </p:spPr>
        <p:txBody>
          <a:bodyPr/>
          <a:lstStyle>
            <a:lvl1pPr>
              <a:defRPr>
                <a:latin typeface="+mn-lt"/>
                <a:cs typeface="Courier New" panose="02070309020205020404" pitchFamily="49" charset="0"/>
              </a:defRPr>
            </a:lvl1pPr>
          </a:lstStyle>
          <a:p>
            <a:r>
              <a:rPr lang="en-US" dirty="0"/>
              <a:t>Slide #</a:t>
            </a:r>
          </a:p>
        </p:txBody>
      </p:sp>
      <p:sp>
        <p:nvSpPr>
          <p:cNvPr id="6" name="Slide Number Placeholder 5">
            <a:extLst>
              <a:ext uri="{FF2B5EF4-FFF2-40B4-BE49-F238E27FC236}">
                <a16:creationId xmlns:a16="http://schemas.microsoft.com/office/drawing/2014/main" id="{E41C5105-102D-4CEA-B967-3374B2AC65B1}"/>
              </a:ext>
            </a:extLst>
          </p:cNvPr>
          <p:cNvSpPr>
            <a:spLocks noGrp="1"/>
          </p:cNvSpPr>
          <p:nvPr>
            <p:ph type="sldNum" sz="quarter" idx="12"/>
          </p:nvPr>
        </p:nvSpPr>
        <p:spPr>
          <a:xfrm>
            <a:off x="11334750" y="6489700"/>
            <a:ext cx="600076" cy="365125"/>
          </a:xfrm>
          <a:prstGeom prst="rect">
            <a:avLst/>
          </a:prstGeom>
        </p:spPr>
        <p:txBody>
          <a:bodyPr/>
          <a:lstStyle>
            <a:lvl1pPr>
              <a:defRPr>
                <a:latin typeface="+mn-lt"/>
                <a:cs typeface="Courier New" panose="02070309020205020404" pitchFamily="49" charset="0"/>
              </a:defRPr>
            </a:lvl1pPr>
          </a:lstStyle>
          <a:p>
            <a:r>
              <a:rPr lang="en-US" dirty="0"/>
              <a:t> </a:t>
            </a:r>
            <a:fld id="{636B14B9-8F34-4888-B2E8-F53E15B0E84C}" type="slidenum">
              <a:rPr lang="en-US" smtClean="0"/>
              <a:pPr/>
              <a:t>‹#›</a:t>
            </a:fld>
            <a:endParaRPr lang="en-US" dirty="0"/>
          </a:p>
        </p:txBody>
      </p:sp>
    </p:spTree>
    <p:extLst>
      <p:ext uri="{BB962C8B-B14F-4D97-AF65-F5344CB8AC3E}">
        <p14:creationId xmlns:p14="http://schemas.microsoft.com/office/powerpoint/2010/main" val="2711275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F3CA-8D66-4896-AD3C-F53E751A6324}"/>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4598D8-7860-48DD-A428-F8FC926D589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B7D19C5-7330-44F8-ADAA-AB7A36198BED}"/>
              </a:ext>
            </a:extLst>
          </p:cNvPr>
          <p:cNvSpPr>
            <a:spLocks noGrp="1"/>
          </p:cNvSpPr>
          <p:nvPr>
            <p:ph type="dt" sz="half" idx="10"/>
          </p:nvPr>
        </p:nvSpPr>
        <p:spPr>
          <a:xfrm>
            <a:off x="838200" y="6356350"/>
            <a:ext cx="2743200" cy="365125"/>
          </a:xfrm>
          <a:prstGeom prst="rect">
            <a:avLst/>
          </a:prstGeom>
        </p:spPr>
        <p:txBody>
          <a:bodyPr/>
          <a:lstStyle/>
          <a:p>
            <a:r>
              <a:rPr lang="en-US"/>
              <a:t>4/9/2019</a:t>
            </a:r>
          </a:p>
        </p:txBody>
      </p:sp>
      <p:sp>
        <p:nvSpPr>
          <p:cNvPr id="5" name="Footer Placeholder 4">
            <a:extLst>
              <a:ext uri="{FF2B5EF4-FFF2-40B4-BE49-F238E27FC236}">
                <a16:creationId xmlns:a16="http://schemas.microsoft.com/office/drawing/2014/main" id="{593E9B5E-B937-4376-BC90-0A98B15A40DD}"/>
              </a:ext>
            </a:extLst>
          </p:cNvPr>
          <p:cNvSpPr>
            <a:spLocks noGrp="1"/>
          </p:cNvSpPr>
          <p:nvPr>
            <p:ph type="ftr" sz="quarter" idx="11"/>
          </p:nvPr>
        </p:nvSpPr>
        <p:spPr>
          <a:xfrm>
            <a:off x="4038600" y="6356350"/>
            <a:ext cx="4114800" cy="365125"/>
          </a:xfrm>
          <a:prstGeom prst="rect">
            <a:avLst/>
          </a:prstGeom>
        </p:spPr>
        <p:txBody>
          <a:bodyPr/>
          <a:lstStyle/>
          <a:p>
            <a:r>
              <a:rPr lang="en-US"/>
              <a:t>Slide #</a:t>
            </a:r>
          </a:p>
        </p:txBody>
      </p:sp>
      <p:sp>
        <p:nvSpPr>
          <p:cNvPr id="6" name="Slide Number Placeholder 5">
            <a:extLst>
              <a:ext uri="{FF2B5EF4-FFF2-40B4-BE49-F238E27FC236}">
                <a16:creationId xmlns:a16="http://schemas.microsoft.com/office/drawing/2014/main" id="{FB64DC74-C472-4040-A961-62B998CF194E}"/>
              </a:ext>
            </a:extLst>
          </p:cNvPr>
          <p:cNvSpPr>
            <a:spLocks noGrp="1"/>
          </p:cNvSpPr>
          <p:nvPr>
            <p:ph type="sldNum" sz="quarter" idx="12"/>
          </p:nvPr>
        </p:nvSpPr>
        <p:spPr>
          <a:xfrm>
            <a:off x="8610600" y="6356350"/>
            <a:ext cx="2743200" cy="365125"/>
          </a:xfrm>
          <a:prstGeom prst="rect">
            <a:avLst/>
          </a:prstGeom>
        </p:spPr>
        <p:txBody>
          <a:bodyPr/>
          <a:lstStyle/>
          <a:p>
            <a:fld id="{636B14B9-8F34-4888-B2E8-F53E15B0E84C}" type="slidenum">
              <a:rPr lang="en-US" smtClean="0"/>
              <a:t>‹#›</a:t>
            </a:fld>
            <a:endParaRPr lang="en-US"/>
          </a:p>
        </p:txBody>
      </p:sp>
    </p:spTree>
    <p:extLst>
      <p:ext uri="{BB962C8B-B14F-4D97-AF65-F5344CB8AC3E}">
        <p14:creationId xmlns:p14="http://schemas.microsoft.com/office/powerpoint/2010/main" val="1762094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3871B-CF06-4220-9E85-58EF401A1DFB}"/>
              </a:ext>
            </a:extLst>
          </p:cNvPr>
          <p:cNvSpPr>
            <a:spLocks noGrp="1"/>
          </p:cNvSpPr>
          <p:nvPr>
            <p:ph type="title"/>
          </p:nvPr>
        </p:nvSpPr>
        <p:spPr>
          <a:xfrm>
            <a:off x="295275" y="241301"/>
            <a:ext cx="10515600" cy="5969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146B641-B5E7-4900-AEE7-1A6BD03DDED7}"/>
              </a:ext>
            </a:extLst>
          </p:cNvPr>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79E3F8-DB75-4F20-AAD0-5DA81F1958EA}"/>
              </a:ext>
            </a:extLst>
          </p:cNvPr>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0DA1F6-904C-480A-AD18-11DE03E50A2E}"/>
              </a:ext>
            </a:extLst>
          </p:cNvPr>
          <p:cNvSpPr>
            <a:spLocks noGrp="1"/>
          </p:cNvSpPr>
          <p:nvPr>
            <p:ph type="dt" sz="half" idx="10"/>
          </p:nvPr>
        </p:nvSpPr>
        <p:spPr>
          <a:xfrm>
            <a:off x="838200" y="6356350"/>
            <a:ext cx="2743200" cy="365125"/>
          </a:xfrm>
          <a:prstGeom prst="rect">
            <a:avLst/>
          </a:prstGeom>
        </p:spPr>
        <p:txBody>
          <a:bodyPr/>
          <a:lstStyle/>
          <a:p>
            <a:r>
              <a:rPr lang="en-US"/>
              <a:t>4/9/2019</a:t>
            </a:r>
          </a:p>
        </p:txBody>
      </p:sp>
      <p:sp>
        <p:nvSpPr>
          <p:cNvPr id="6" name="Footer Placeholder 5">
            <a:extLst>
              <a:ext uri="{FF2B5EF4-FFF2-40B4-BE49-F238E27FC236}">
                <a16:creationId xmlns:a16="http://schemas.microsoft.com/office/drawing/2014/main" id="{B2877F33-5C3B-4231-8AF2-1D6C15B491E1}"/>
              </a:ext>
            </a:extLst>
          </p:cNvPr>
          <p:cNvSpPr>
            <a:spLocks noGrp="1"/>
          </p:cNvSpPr>
          <p:nvPr>
            <p:ph type="ftr" sz="quarter" idx="11"/>
          </p:nvPr>
        </p:nvSpPr>
        <p:spPr>
          <a:xfrm>
            <a:off x="4038600" y="6356350"/>
            <a:ext cx="4114800" cy="365125"/>
          </a:xfrm>
          <a:prstGeom prst="rect">
            <a:avLst/>
          </a:prstGeom>
        </p:spPr>
        <p:txBody>
          <a:bodyPr/>
          <a:lstStyle/>
          <a:p>
            <a:r>
              <a:rPr lang="en-US"/>
              <a:t>Slide #</a:t>
            </a:r>
          </a:p>
        </p:txBody>
      </p:sp>
      <p:sp>
        <p:nvSpPr>
          <p:cNvPr id="7" name="Slide Number Placeholder 6">
            <a:extLst>
              <a:ext uri="{FF2B5EF4-FFF2-40B4-BE49-F238E27FC236}">
                <a16:creationId xmlns:a16="http://schemas.microsoft.com/office/drawing/2014/main" id="{2ACB4625-F289-44F7-82B1-53F4421CE542}"/>
              </a:ext>
            </a:extLst>
          </p:cNvPr>
          <p:cNvSpPr>
            <a:spLocks noGrp="1"/>
          </p:cNvSpPr>
          <p:nvPr>
            <p:ph type="sldNum" sz="quarter" idx="12"/>
          </p:nvPr>
        </p:nvSpPr>
        <p:spPr>
          <a:xfrm>
            <a:off x="8610600" y="6356350"/>
            <a:ext cx="2743200" cy="365125"/>
          </a:xfrm>
          <a:prstGeom prst="rect">
            <a:avLst/>
          </a:prstGeom>
        </p:spPr>
        <p:txBody>
          <a:bodyPr/>
          <a:lstStyle/>
          <a:p>
            <a:fld id="{636B14B9-8F34-4888-B2E8-F53E15B0E84C}" type="slidenum">
              <a:rPr lang="en-US" smtClean="0"/>
              <a:t>‹#›</a:t>
            </a:fld>
            <a:endParaRPr lang="en-US"/>
          </a:p>
        </p:txBody>
      </p:sp>
    </p:spTree>
    <p:extLst>
      <p:ext uri="{BB962C8B-B14F-4D97-AF65-F5344CB8AC3E}">
        <p14:creationId xmlns:p14="http://schemas.microsoft.com/office/powerpoint/2010/main" val="2516612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5C42F-566D-40C8-A4D1-63BDCE46E76F}"/>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9D033D-48A0-4678-8BB0-EF365F03ABC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50E2246-45FB-4266-8708-8E73C5C1D803}"/>
              </a:ext>
            </a:extLst>
          </p:cNvPr>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F3180E-58DE-4F7A-BFA3-6F6F60DFB90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DB49CD9-0B8E-4871-9791-CCD2CE614470}"/>
              </a:ext>
            </a:extLst>
          </p:cNvPr>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B0FF81-E51D-4870-BD9E-416564634AA1}"/>
              </a:ext>
            </a:extLst>
          </p:cNvPr>
          <p:cNvSpPr>
            <a:spLocks noGrp="1"/>
          </p:cNvSpPr>
          <p:nvPr>
            <p:ph type="dt" sz="half" idx="10"/>
          </p:nvPr>
        </p:nvSpPr>
        <p:spPr>
          <a:xfrm>
            <a:off x="838200" y="6356350"/>
            <a:ext cx="2743200" cy="365125"/>
          </a:xfrm>
          <a:prstGeom prst="rect">
            <a:avLst/>
          </a:prstGeom>
        </p:spPr>
        <p:txBody>
          <a:bodyPr/>
          <a:lstStyle/>
          <a:p>
            <a:r>
              <a:rPr lang="en-US"/>
              <a:t>4/9/2019</a:t>
            </a:r>
          </a:p>
        </p:txBody>
      </p:sp>
      <p:sp>
        <p:nvSpPr>
          <p:cNvPr id="8" name="Footer Placeholder 7">
            <a:extLst>
              <a:ext uri="{FF2B5EF4-FFF2-40B4-BE49-F238E27FC236}">
                <a16:creationId xmlns:a16="http://schemas.microsoft.com/office/drawing/2014/main" id="{501B0DE5-7FF1-4586-AF6C-609992C579A1}"/>
              </a:ext>
            </a:extLst>
          </p:cNvPr>
          <p:cNvSpPr>
            <a:spLocks noGrp="1"/>
          </p:cNvSpPr>
          <p:nvPr>
            <p:ph type="ftr" sz="quarter" idx="11"/>
          </p:nvPr>
        </p:nvSpPr>
        <p:spPr>
          <a:xfrm>
            <a:off x="4038600" y="6356350"/>
            <a:ext cx="4114800" cy="365125"/>
          </a:xfrm>
          <a:prstGeom prst="rect">
            <a:avLst/>
          </a:prstGeom>
        </p:spPr>
        <p:txBody>
          <a:bodyPr/>
          <a:lstStyle/>
          <a:p>
            <a:r>
              <a:rPr lang="en-US"/>
              <a:t>Slide #</a:t>
            </a:r>
          </a:p>
        </p:txBody>
      </p:sp>
      <p:sp>
        <p:nvSpPr>
          <p:cNvPr id="9" name="Slide Number Placeholder 8">
            <a:extLst>
              <a:ext uri="{FF2B5EF4-FFF2-40B4-BE49-F238E27FC236}">
                <a16:creationId xmlns:a16="http://schemas.microsoft.com/office/drawing/2014/main" id="{15516540-D9E1-4821-999F-8E2AB3BB84E7}"/>
              </a:ext>
            </a:extLst>
          </p:cNvPr>
          <p:cNvSpPr>
            <a:spLocks noGrp="1"/>
          </p:cNvSpPr>
          <p:nvPr>
            <p:ph type="sldNum" sz="quarter" idx="12"/>
          </p:nvPr>
        </p:nvSpPr>
        <p:spPr>
          <a:xfrm>
            <a:off x="8610600" y="6356350"/>
            <a:ext cx="2743200" cy="365125"/>
          </a:xfrm>
          <a:prstGeom prst="rect">
            <a:avLst/>
          </a:prstGeom>
        </p:spPr>
        <p:txBody>
          <a:bodyPr/>
          <a:lstStyle/>
          <a:p>
            <a:fld id="{636B14B9-8F34-4888-B2E8-F53E15B0E84C}" type="slidenum">
              <a:rPr lang="en-US" smtClean="0"/>
              <a:t>‹#›</a:t>
            </a:fld>
            <a:endParaRPr lang="en-US"/>
          </a:p>
        </p:txBody>
      </p:sp>
    </p:spTree>
    <p:extLst>
      <p:ext uri="{BB962C8B-B14F-4D97-AF65-F5344CB8AC3E}">
        <p14:creationId xmlns:p14="http://schemas.microsoft.com/office/powerpoint/2010/main" val="2975188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CF27FFF-3332-40E3-B512-53F14A3ED1B9}"/>
              </a:ext>
            </a:extLst>
          </p:cNvPr>
          <p:cNvSpPr>
            <a:spLocks noGrp="1"/>
          </p:cNvSpPr>
          <p:nvPr>
            <p:ph type="dt" sz="half" idx="10"/>
          </p:nvPr>
        </p:nvSpPr>
        <p:spPr>
          <a:xfrm>
            <a:off x="838200" y="6356350"/>
            <a:ext cx="2743200" cy="365125"/>
          </a:xfrm>
          <a:prstGeom prst="rect">
            <a:avLst/>
          </a:prstGeom>
        </p:spPr>
        <p:txBody>
          <a:bodyPr/>
          <a:lstStyle/>
          <a:p>
            <a:r>
              <a:rPr lang="en-US"/>
              <a:t>4/9/2019</a:t>
            </a:r>
          </a:p>
        </p:txBody>
      </p:sp>
      <p:sp>
        <p:nvSpPr>
          <p:cNvPr id="4" name="Footer Placeholder 3">
            <a:extLst>
              <a:ext uri="{FF2B5EF4-FFF2-40B4-BE49-F238E27FC236}">
                <a16:creationId xmlns:a16="http://schemas.microsoft.com/office/drawing/2014/main" id="{521FDF68-9171-4C46-B8FD-D6B8ABED39E4}"/>
              </a:ext>
            </a:extLst>
          </p:cNvPr>
          <p:cNvSpPr>
            <a:spLocks noGrp="1"/>
          </p:cNvSpPr>
          <p:nvPr>
            <p:ph type="ftr" sz="quarter" idx="11"/>
          </p:nvPr>
        </p:nvSpPr>
        <p:spPr>
          <a:xfrm>
            <a:off x="4038600" y="6356350"/>
            <a:ext cx="4114800" cy="365125"/>
          </a:xfrm>
          <a:prstGeom prst="rect">
            <a:avLst/>
          </a:prstGeom>
        </p:spPr>
        <p:txBody>
          <a:bodyPr/>
          <a:lstStyle/>
          <a:p>
            <a:r>
              <a:rPr lang="en-US"/>
              <a:t>Slide #</a:t>
            </a:r>
          </a:p>
        </p:txBody>
      </p:sp>
      <p:sp>
        <p:nvSpPr>
          <p:cNvPr id="5" name="Slide Number Placeholder 4">
            <a:extLst>
              <a:ext uri="{FF2B5EF4-FFF2-40B4-BE49-F238E27FC236}">
                <a16:creationId xmlns:a16="http://schemas.microsoft.com/office/drawing/2014/main" id="{7DD98605-E308-48B0-93FD-AC9124B713BB}"/>
              </a:ext>
            </a:extLst>
          </p:cNvPr>
          <p:cNvSpPr>
            <a:spLocks noGrp="1"/>
          </p:cNvSpPr>
          <p:nvPr>
            <p:ph type="sldNum" sz="quarter" idx="12"/>
          </p:nvPr>
        </p:nvSpPr>
        <p:spPr>
          <a:xfrm>
            <a:off x="8610600" y="6356350"/>
            <a:ext cx="2743200" cy="365125"/>
          </a:xfrm>
          <a:prstGeom prst="rect">
            <a:avLst/>
          </a:prstGeom>
        </p:spPr>
        <p:txBody>
          <a:bodyPr/>
          <a:lstStyle/>
          <a:p>
            <a:fld id="{636B14B9-8F34-4888-B2E8-F53E15B0E84C}" type="slidenum">
              <a:rPr lang="en-US" smtClean="0"/>
              <a:t>‹#›</a:t>
            </a:fld>
            <a:endParaRPr lang="en-US"/>
          </a:p>
        </p:txBody>
      </p:sp>
      <p:sp>
        <p:nvSpPr>
          <p:cNvPr id="6" name="Title 1">
            <a:extLst>
              <a:ext uri="{FF2B5EF4-FFF2-40B4-BE49-F238E27FC236}">
                <a16:creationId xmlns:a16="http://schemas.microsoft.com/office/drawing/2014/main" id="{9E5674DD-CB95-4AF0-899A-95A1C752CBD2}"/>
              </a:ext>
            </a:extLst>
          </p:cNvPr>
          <p:cNvSpPr>
            <a:spLocks noGrp="1"/>
          </p:cNvSpPr>
          <p:nvPr>
            <p:ph type="title"/>
          </p:nvPr>
        </p:nvSpPr>
        <p:spPr>
          <a:xfrm>
            <a:off x="276226" y="365125"/>
            <a:ext cx="10810876" cy="549275"/>
          </a:xfrm>
          <a:prstGeom prst="rect">
            <a:avLst/>
          </a:prstGeom>
        </p:spPr>
        <p:txBody>
          <a:bodyPr>
            <a:normAutofit/>
          </a:bodyPr>
          <a:lstStyle>
            <a:lvl1pPr>
              <a:defRPr sz="3200" b="1">
                <a:latin typeface="+mn-lt"/>
                <a:cs typeface="Courier New" panose="02070309020205020404" pitchFamily="49" charset="0"/>
              </a:defRPr>
            </a:lvl1pPr>
          </a:lstStyle>
          <a:p>
            <a:r>
              <a:rPr lang="en-US" dirty="0"/>
              <a:t>Click to edit Master title style</a:t>
            </a:r>
          </a:p>
        </p:txBody>
      </p:sp>
    </p:spTree>
    <p:extLst>
      <p:ext uri="{BB962C8B-B14F-4D97-AF65-F5344CB8AC3E}">
        <p14:creationId xmlns:p14="http://schemas.microsoft.com/office/powerpoint/2010/main" val="2041431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80D07C-76A2-4C03-B396-C433D0CB3088}"/>
              </a:ext>
            </a:extLst>
          </p:cNvPr>
          <p:cNvSpPr>
            <a:spLocks noGrp="1"/>
          </p:cNvSpPr>
          <p:nvPr>
            <p:ph type="dt" sz="half" idx="10"/>
          </p:nvPr>
        </p:nvSpPr>
        <p:spPr>
          <a:xfrm>
            <a:off x="838200" y="6356350"/>
            <a:ext cx="2743200" cy="365125"/>
          </a:xfrm>
          <a:prstGeom prst="rect">
            <a:avLst/>
          </a:prstGeom>
        </p:spPr>
        <p:txBody>
          <a:bodyPr/>
          <a:lstStyle/>
          <a:p>
            <a:r>
              <a:rPr lang="en-US"/>
              <a:t>4/9/2019</a:t>
            </a:r>
          </a:p>
        </p:txBody>
      </p:sp>
      <p:sp>
        <p:nvSpPr>
          <p:cNvPr id="3" name="Footer Placeholder 2">
            <a:extLst>
              <a:ext uri="{FF2B5EF4-FFF2-40B4-BE49-F238E27FC236}">
                <a16:creationId xmlns:a16="http://schemas.microsoft.com/office/drawing/2014/main" id="{C1923453-E67B-4FA4-AC2F-7B7EE6C3BD48}"/>
              </a:ext>
            </a:extLst>
          </p:cNvPr>
          <p:cNvSpPr>
            <a:spLocks noGrp="1"/>
          </p:cNvSpPr>
          <p:nvPr>
            <p:ph type="ftr" sz="quarter" idx="11"/>
          </p:nvPr>
        </p:nvSpPr>
        <p:spPr>
          <a:xfrm>
            <a:off x="4038600" y="6356350"/>
            <a:ext cx="4114800" cy="365125"/>
          </a:xfrm>
          <a:prstGeom prst="rect">
            <a:avLst/>
          </a:prstGeom>
        </p:spPr>
        <p:txBody>
          <a:bodyPr/>
          <a:lstStyle/>
          <a:p>
            <a:r>
              <a:rPr lang="en-US"/>
              <a:t>Slide #</a:t>
            </a:r>
          </a:p>
        </p:txBody>
      </p:sp>
      <p:sp>
        <p:nvSpPr>
          <p:cNvPr id="4" name="Slide Number Placeholder 3">
            <a:extLst>
              <a:ext uri="{FF2B5EF4-FFF2-40B4-BE49-F238E27FC236}">
                <a16:creationId xmlns:a16="http://schemas.microsoft.com/office/drawing/2014/main" id="{DD0A7138-4426-4BDB-8241-892BE6D835BA}"/>
              </a:ext>
            </a:extLst>
          </p:cNvPr>
          <p:cNvSpPr>
            <a:spLocks noGrp="1"/>
          </p:cNvSpPr>
          <p:nvPr>
            <p:ph type="sldNum" sz="quarter" idx="12"/>
          </p:nvPr>
        </p:nvSpPr>
        <p:spPr>
          <a:xfrm>
            <a:off x="8610600" y="6356350"/>
            <a:ext cx="2743200" cy="365125"/>
          </a:xfrm>
          <a:prstGeom prst="rect">
            <a:avLst/>
          </a:prstGeom>
        </p:spPr>
        <p:txBody>
          <a:bodyPr/>
          <a:lstStyle/>
          <a:p>
            <a:fld id="{636B14B9-8F34-4888-B2E8-F53E15B0E84C}" type="slidenum">
              <a:rPr lang="en-US" smtClean="0"/>
              <a:t>‹#›</a:t>
            </a:fld>
            <a:endParaRPr lang="en-US"/>
          </a:p>
        </p:txBody>
      </p:sp>
    </p:spTree>
    <p:extLst>
      <p:ext uri="{BB962C8B-B14F-4D97-AF65-F5344CB8AC3E}">
        <p14:creationId xmlns:p14="http://schemas.microsoft.com/office/powerpoint/2010/main" val="2378450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4D96-95AB-4138-A763-509F5F70CB6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D582F8-43FA-44A3-B7A6-651F51EAB43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A82188-8577-48EA-A60C-2F16BAB55E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89A453-E2AE-4484-BA9B-280C4C24DDBD}"/>
              </a:ext>
            </a:extLst>
          </p:cNvPr>
          <p:cNvSpPr>
            <a:spLocks noGrp="1"/>
          </p:cNvSpPr>
          <p:nvPr>
            <p:ph type="dt" sz="half" idx="10"/>
          </p:nvPr>
        </p:nvSpPr>
        <p:spPr>
          <a:xfrm>
            <a:off x="838200" y="6356350"/>
            <a:ext cx="2743200" cy="365125"/>
          </a:xfrm>
          <a:prstGeom prst="rect">
            <a:avLst/>
          </a:prstGeom>
        </p:spPr>
        <p:txBody>
          <a:bodyPr/>
          <a:lstStyle/>
          <a:p>
            <a:r>
              <a:rPr lang="en-US"/>
              <a:t>4/9/2019</a:t>
            </a:r>
          </a:p>
        </p:txBody>
      </p:sp>
      <p:sp>
        <p:nvSpPr>
          <p:cNvPr id="6" name="Footer Placeholder 5">
            <a:extLst>
              <a:ext uri="{FF2B5EF4-FFF2-40B4-BE49-F238E27FC236}">
                <a16:creationId xmlns:a16="http://schemas.microsoft.com/office/drawing/2014/main" id="{DB12F4FB-0440-4E27-A38F-DDEEF963BE66}"/>
              </a:ext>
            </a:extLst>
          </p:cNvPr>
          <p:cNvSpPr>
            <a:spLocks noGrp="1"/>
          </p:cNvSpPr>
          <p:nvPr>
            <p:ph type="ftr" sz="quarter" idx="11"/>
          </p:nvPr>
        </p:nvSpPr>
        <p:spPr>
          <a:xfrm>
            <a:off x="4038600" y="6356350"/>
            <a:ext cx="4114800" cy="365125"/>
          </a:xfrm>
          <a:prstGeom prst="rect">
            <a:avLst/>
          </a:prstGeom>
        </p:spPr>
        <p:txBody>
          <a:bodyPr/>
          <a:lstStyle/>
          <a:p>
            <a:r>
              <a:rPr lang="en-US"/>
              <a:t>Slide #</a:t>
            </a:r>
          </a:p>
        </p:txBody>
      </p:sp>
      <p:sp>
        <p:nvSpPr>
          <p:cNvPr id="7" name="Slide Number Placeholder 6">
            <a:extLst>
              <a:ext uri="{FF2B5EF4-FFF2-40B4-BE49-F238E27FC236}">
                <a16:creationId xmlns:a16="http://schemas.microsoft.com/office/drawing/2014/main" id="{81FBC7F5-78EC-4CFA-8799-F3EA21DCD0F2}"/>
              </a:ext>
            </a:extLst>
          </p:cNvPr>
          <p:cNvSpPr>
            <a:spLocks noGrp="1"/>
          </p:cNvSpPr>
          <p:nvPr>
            <p:ph type="sldNum" sz="quarter" idx="12"/>
          </p:nvPr>
        </p:nvSpPr>
        <p:spPr>
          <a:xfrm>
            <a:off x="8610600" y="6356350"/>
            <a:ext cx="2743200" cy="365125"/>
          </a:xfrm>
          <a:prstGeom prst="rect">
            <a:avLst/>
          </a:prstGeom>
        </p:spPr>
        <p:txBody>
          <a:bodyPr/>
          <a:lstStyle/>
          <a:p>
            <a:fld id="{636B14B9-8F34-4888-B2E8-F53E15B0E84C}" type="slidenum">
              <a:rPr lang="en-US" smtClean="0"/>
              <a:t>‹#›</a:t>
            </a:fld>
            <a:endParaRPr lang="en-US"/>
          </a:p>
        </p:txBody>
      </p:sp>
    </p:spTree>
    <p:extLst>
      <p:ext uri="{BB962C8B-B14F-4D97-AF65-F5344CB8AC3E}">
        <p14:creationId xmlns:p14="http://schemas.microsoft.com/office/powerpoint/2010/main" val="3494051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29B47-FF11-428E-A655-EC0E1E5093F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835860-36F5-46F8-8C18-841189B5DA9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BB9BD2-6FE5-4932-B2FA-E3A40186369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8FD9031-59C5-4AEB-8946-7883BB6A6DC5}"/>
              </a:ext>
            </a:extLst>
          </p:cNvPr>
          <p:cNvSpPr>
            <a:spLocks noGrp="1"/>
          </p:cNvSpPr>
          <p:nvPr>
            <p:ph type="dt" sz="half" idx="10"/>
          </p:nvPr>
        </p:nvSpPr>
        <p:spPr>
          <a:xfrm>
            <a:off x="838200" y="6356350"/>
            <a:ext cx="2743200" cy="365125"/>
          </a:xfrm>
          <a:prstGeom prst="rect">
            <a:avLst/>
          </a:prstGeom>
        </p:spPr>
        <p:txBody>
          <a:bodyPr/>
          <a:lstStyle/>
          <a:p>
            <a:r>
              <a:rPr lang="en-US"/>
              <a:t>4/9/2019</a:t>
            </a:r>
          </a:p>
        </p:txBody>
      </p:sp>
      <p:sp>
        <p:nvSpPr>
          <p:cNvPr id="6" name="Footer Placeholder 5">
            <a:extLst>
              <a:ext uri="{FF2B5EF4-FFF2-40B4-BE49-F238E27FC236}">
                <a16:creationId xmlns:a16="http://schemas.microsoft.com/office/drawing/2014/main" id="{025C0D2F-A36B-4A56-B1DC-CE505079497E}"/>
              </a:ext>
            </a:extLst>
          </p:cNvPr>
          <p:cNvSpPr>
            <a:spLocks noGrp="1"/>
          </p:cNvSpPr>
          <p:nvPr>
            <p:ph type="ftr" sz="quarter" idx="11"/>
          </p:nvPr>
        </p:nvSpPr>
        <p:spPr>
          <a:xfrm>
            <a:off x="4038600" y="6356350"/>
            <a:ext cx="4114800" cy="365125"/>
          </a:xfrm>
          <a:prstGeom prst="rect">
            <a:avLst/>
          </a:prstGeom>
        </p:spPr>
        <p:txBody>
          <a:bodyPr/>
          <a:lstStyle/>
          <a:p>
            <a:r>
              <a:rPr lang="en-US"/>
              <a:t>Slide #</a:t>
            </a:r>
          </a:p>
        </p:txBody>
      </p:sp>
      <p:sp>
        <p:nvSpPr>
          <p:cNvPr id="7" name="Slide Number Placeholder 6">
            <a:extLst>
              <a:ext uri="{FF2B5EF4-FFF2-40B4-BE49-F238E27FC236}">
                <a16:creationId xmlns:a16="http://schemas.microsoft.com/office/drawing/2014/main" id="{2678FEDF-BABD-4FDB-9EFD-59361ED1E088}"/>
              </a:ext>
            </a:extLst>
          </p:cNvPr>
          <p:cNvSpPr>
            <a:spLocks noGrp="1"/>
          </p:cNvSpPr>
          <p:nvPr>
            <p:ph type="sldNum" sz="quarter" idx="12"/>
          </p:nvPr>
        </p:nvSpPr>
        <p:spPr>
          <a:xfrm>
            <a:off x="8610600" y="6356350"/>
            <a:ext cx="2743200" cy="365125"/>
          </a:xfrm>
          <a:prstGeom prst="rect">
            <a:avLst/>
          </a:prstGeom>
        </p:spPr>
        <p:txBody>
          <a:bodyPr/>
          <a:lstStyle/>
          <a:p>
            <a:fld id="{636B14B9-8F34-4888-B2E8-F53E15B0E84C}" type="slidenum">
              <a:rPr lang="en-US" smtClean="0"/>
              <a:t>‹#›</a:t>
            </a:fld>
            <a:endParaRPr lang="en-US"/>
          </a:p>
        </p:txBody>
      </p:sp>
    </p:spTree>
    <p:extLst>
      <p:ext uri="{BB962C8B-B14F-4D97-AF65-F5344CB8AC3E}">
        <p14:creationId xmlns:p14="http://schemas.microsoft.com/office/powerpoint/2010/main" val="3105098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372C20-951A-4093-B500-25FBE4114740}"/>
              </a:ext>
            </a:extLst>
          </p:cNvPr>
          <p:cNvSpPr>
            <a:spLocks noGrp="1"/>
          </p:cNvSpPr>
          <p:nvPr>
            <p:ph type="title"/>
          </p:nvPr>
        </p:nvSpPr>
        <p:spPr>
          <a:xfrm>
            <a:off x="295275" y="241301"/>
            <a:ext cx="10515600" cy="5969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8F3D4A-066E-4FB3-B80E-4C8931E5CB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19E2E8-4DD6-46F7-8A3C-C1D73A43F9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4/9/2019</a:t>
            </a:r>
          </a:p>
        </p:txBody>
      </p:sp>
      <p:sp>
        <p:nvSpPr>
          <p:cNvPr id="5" name="Footer Placeholder 4">
            <a:extLst>
              <a:ext uri="{FF2B5EF4-FFF2-40B4-BE49-F238E27FC236}">
                <a16:creationId xmlns:a16="http://schemas.microsoft.com/office/drawing/2014/main" id="{8A0E5CC0-C281-4C28-BB9F-F4E829C015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Slide #</a:t>
            </a:r>
          </a:p>
        </p:txBody>
      </p:sp>
      <p:sp>
        <p:nvSpPr>
          <p:cNvPr id="6" name="Slide Number Placeholder 5">
            <a:extLst>
              <a:ext uri="{FF2B5EF4-FFF2-40B4-BE49-F238E27FC236}">
                <a16:creationId xmlns:a16="http://schemas.microsoft.com/office/drawing/2014/main" id="{F397B83E-E843-4340-AFFC-8CEC82936C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6B14B9-8F34-4888-B2E8-F53E15B0E84C}" type="slidenum">
              <a:rPr lang="en-US" smtClean="0"/>
              <a:t>‹#›</a:t>
            </a:fld>
            <a:endParaRPr lang="en-US"/>
          </a:p>
        </p:txBody>
      </p:sp>
    </p:spTree>
    <p:extLst>
      <p:ext uri="{BB962C8B-B14F-4D97-AF65-F5344CB8AC3E}">
        <p14:creationId xmlns:p14="http://schemas.microsoft.com/office/powerpoint/2010/main" val="765411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rime-data-explorer.fr.cloud.gov/downloads-and-doc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splcenter.org/" TargetMode="External"/><Relationship Id="rId5" Type="http://schemas.openxmlformats.org/officeDocument/2006/relationships/hyperlink" Target="https://www.cnn.com/2017/01/05/health/hate-crimes-tracking-history-fbi/index.html" TargetMode="External"/><Relationship Id="rId4" Type="http://schemas.openxmlformats.org/officeDocument/2006/relationships/hyperlink" Target="https://www2.census.gov/programs-surveys/cps/techdocs/cpsmar18.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403104" y="523875"/>
            <a:ext cx="11369615" cy="933451"/>
          </a:xfrm>
          <a:prstGeom prst="rect">
            <a:avLst/>
          </a:prstGeom>
          <a:noFill/>
          <a:ln>
            <a:noFill/>
          </a:ln>
        </p:spPr>
        <p:txBody>
          <a:bodyPr spcFirstLastPara="1" vert="horz" wrap="square" lIns="91433" tIns="45700" rIns="91433" bIns="45700" rtlCol="0" anchor="ctr" anchorCtr="0">
            <a:noAutofit/>
          </a:bodyPr>
          <a:lstStyle/>
          <a:p>
            <a:pPr algn="ctr">
              <a:spcBef>
                <a:spcPts val="0"/>
              </a:spcBef>
              <a:buClr>
                <a:schemeClr val="dk1"/>
              </a:buClr>
              <a:buSzPts val="3300"/>
            </a:pPr>
            <a:r>
              <a:rPr lang="en" sz="3600" b="1" dirty="0">
                <a:latin typeface="Courier New"/>
                <a:ea typeface="Courier New"/>
                <a:cs typeface="Courier New"/>
                <a:sym typeface="Courier New"/>
              </a:rPr>
              <a:t>Hate Crime Trends in the United States</a:t>
            </a:r>
            <a:endParaRPr sz="3600" b="1" dirty="0">
              <a:latin typeface="Courier New"/>
              <a:ea typeface="Courier New"/>
              <a:cs typeface="Courier New"/>
              <a:sym typeface="Courier New"/>
            </a:endParaRPr>
          </a:p>
        </p:txBody>
      </p:sp>
      <p:sp>
        <p:nvSpPr>
          <p:cNvPr id="130" name="Google Shape;130;p25"/>
          <p:cNvSpPr txBox="1">
            <a:spLocks noGrp="1"/>
          </p:cNvSpPr>
          <p:nvPr>
            <p:ph type="subTitle" idx="1"/>
          </p:nvPr>
        </p:nvSpPr>
        <p:spPr>
          <a:xfrm>
            <a:off x="644105" y="2700576"/>
            <a:ext cx="9144000" cy="1655762"/>
          </a:xfrm>
          <a:prstGeom prst="rect">
            <a:avLst/>
          </a:prstGeom>
          <a:noFill/>
          <a:ln>
            <a:noFill/>
          </a:ln>
        </p:spPr>
        <p:txBody>
          <a:bodyPr spcFirstLastPara="1" vert="horz" wrap="square" lIns="91433" tIns="45700" rIns="91433" bIns="45700" rtlCol="0" anchor="t" anchorCtr="0">
            <a:noAutofit/>
          </a:bodyPr>
          <a:lstStyle/>
          <a:p>
            <a:pPr marL="237061" indent="-50799" algn="ctr">
              <a:spcBef>
                <a:spcPts val="0"/>
              </a:spcBef>
              <a:buClr>
                <a:schemeClr val="dk1"/>
              </a:buClr>
              <a:buSzPts val="2100"/>
              <a:buNone/>
            </a:pPr>
            <a:r>
              <a:rPr lang="en" sz="3200" dirty="0">
                <a:latin typeface="Courier New"/>
                <a:ea typeface="Courier New"/>
                <a:cs typeface="Courier New"/>
                <a:sym typeface="Courier New"/>
              </a:rPr>
              <a:t>Trevor Laskey</a:t>
            </a:r>
            <a:endParaRPr sz="3200" dirty="0">
              <a:latin typeface="Courier New"/>
              <a:ea typeface="Courier New"/>
              <a:cs typeface="Courier New"/>
              <a:sym typeface="Courier New"/>
            </a:endParaRPr>
          </a:p>
          <a:p>
            <a:pPr marL="237061" indent="-50799" algn="ctr">
              <a:spcBef>
                <a:spcPts val="0"/>
              </a:spcBef>
              <a:buClr>
                <a:schemeClr val="dk1"/>
              </a:buClr>
              <a:buSzPts val="2100"/>
              <a:buNone/>
            </a:pPr>
            <a:r>
              <a:rPr lang="en" sz="3200" dirty="0">
                <a:latin typeface="Courier New"/>
                <a:ea typeface="Courier New"/>
                <a:cs typeface="Courier New"/>
                <a:sym typeface="Courier New"/>
              </a:rPr>
              <a:t>	William Eveloff</a:t>
            </a:r>
            <a:endParaRPr sz="3200" dirty="0">
              <a:latin typeface="Courier New"/>
              <a:ea typeface="Courier New"/>
              <a:cs typeface="Courier New"/>
              <a:sym typeface="Courier New"/>
            </a:endParaRPr>
          </a:p>
          <a:p>
            <a:pPr marL="237061" indent="-50799" algn="ctr">
              <a:spcBef>
                <a:spcPts val="0"/>
              </a:spcBef>
              <a:buClr>
                <a:schemeClr val="dk1"/>
              </a:buClr>
              <a:buSzPts val="2100"/>
              <a:buNone/>
            </a:pPr>
            <a:r>
              <a:rPr lang="en" sz="3200" dirty="0">
                <a:latin typeface="Courier New"/>
                <a:ea typeface="Courier New"/>
                <a:cs typeface="Courier New"/>
                <a:sym typeface="Courier New"/>
              </a:rPr>
              <a:t>Amber Lukaesko</a:t>
            </a:r>
            <a:endParaRPr sz="3200" dirty="0">
              <a:latin typeface="Courier New"/>
              <a:ea typeface="Courier New"/>
              <a:cs typeface="Courier New"/>
              <a:sym typeface="Courier New"/>
            </a:endParaRPr>
          </a:p>
          <a:p>
            <a:pPr marL="237061" indent="-50799" algn="ctr">
              <a:spcBef>
                <a:spcPts val="0"/>
              </a:spcBef>
              <a:buClr>
                <a:schemeClr val="dk1"/>
              </a:buClr>
              <a:buSzPts val="2100"/>
              <a:buNone/>
            </a:pPr>
            <a:r>
              <a:rPr lang="en" sz="3200" dirty="0">
                <a:latin typeface="Courier New"/>
                <a:ea typeface="Courier New"/>
                <a:cs typeface="Courier New"/>
                <a:sym typeface="Courier New"/>
              </a:rPr>
              <a:t>Jongwoo Lee</a:t>
            </a:r>
            <a:endParaRPr sz="3200" dirty="0">
              <a:latin typeface="Courier New"/>
              <a:ea typeface="Courier New"/>
              <a:cs typeface="Courier New"/>
              <a:sym typeface="Courier New"/>
            </a:endParaRPr>
          </a:p>
        </p:txBody>
      </p:sp>
      <p:pic>
        <p:nvPicPr>
          <p:cNvPr id="131" name="Google Shape;131;p25"/>
          <p:cNvPicPr preferRelativeResize="0"/>
          <p:nvPr/>
        </p:nvPicPr>
        <p:blipFill>
          <a:blip r:embed="rId3">
            <a:alphaModFix/>
          </a:blip>
          <a:stretch>
            <a:fillRect/>
          </a:stretch>
        </p:blipFill>
        <p:spPr>
          <a:xfrm>
            <a:off x="5024678" y="2003499"/>
            <a:ext cx="7193200" cy="4855404"/>
          </a:xfrm>
          <a:prstGeom prst="rect">
            <a:avLst/>
          </a:prstGeom>
          <a:noFill/>
          <a:ln>
            <a:noFill/>
          </a:ln>
        </p:spPr>
      </p:pic>
      <p:sp>
        <p:nvSpPr>
          <p:cNvPr id="2" name="Date Placeholder 1">
            <a:extLst>
              <a:ext uri="{FF2B5EF4-FFF2-40B4-BE49-F238E27FC236}">
                <a16:creationId xmlns:a16="http://schemas.microsoft.com/office/drawing/2014/main" id="{6AC5D534-919F-4323-8315-E9F3FA92EFBE}"/>
              </a:ext>
            </a:extLst>
          </p:cNvPr>
          <p:cNvSpPr>
            <a:spLocks noGrp="1"/>
          </p:cNvSpPr>
          <p:nvPr>
            <p:ph type="dt" sz="half" idx="10"/>
          </p:nvPr>
        </p:nvSpPr>
        <p:spPr>
          <a:xfrm>
            <a:off x="4797005" y="1374775"/>
            <a:ext cx="2743200" cy="365125"/>
          </a:xfrm>
        </p:spPr>
        <p:txBody>
          <a:bodyPr/>
          <a:lstStyle/>
          <a:p>
            <a:pPr algn="ctr"/>
            <a:r>
              <a:rPr lang="en-US" sz="2800" b="1">
                <a:solidFill>
                  <a:schemeClr val="tx1"/>
                </a:solidFill>
                <a:latin typeface="Courier New" panose="02070309020205020404" pitchFamily="49" charset="0"/>
                <a:cs typeface="Courier New" panose="02070309020205020404" pitchFamily="49" charset="0"/>
              </a:rPr>
              <a:t>4/9/2019</a:t>
            </a:r>
            <a:endParaRPr lang="en-US" sz="2800" b="1" dirty="0">
              <a:solidFill>
                <a:schemeClr val="tx1"/>
              </a:solidFill>
              <a:latin typeface="Courier New" panose="02070309020205020404" pitchFamily="49" charset="0"/>
              <a:cs typeface="Courier New" panose="02070309020205020404" pitchFamily="49"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2" name="Date Placeholder 1">
            <a:extLst>
              <a:ext uri="{FF2B5EF4-FFF2-40B4-BE49-F238E27FC236}">
                <a16:creationId xmlns:a16="http://schemas.microsoft.com/office/drawing/2014/main" id="{2F0F0ECB-2B7E-4B66-8CE5-4C20F6A2450F}"/>
              </a:ext>
            </a:extLst>
          </p:cNvPr>
          <p:cNvSpPr>
            <a:spLocks noGrp="1"/>
          </p:cNvSpPr>
          <p:nvPr>
            <p:ph type="dt" sz="half" idx="10"/>
          </p:nvPr>
        </p:nvSpPr>
        <p:spPr/>
        <p:txBody>
          <a:bodyPr/>
          <a:lstStyle/>
          <a:p>
            <a:r>
              <a:rPr lang="en-US"/>
              <a:t>4/9/2019</a:t>
            </a:r>
            <a:endParaRPr lang="en-US" dirty="0"/>
          </a:p>
        </p:txBody>
      </p:sp>
      <p:sp>
        <p:nvSpPr>
          <p:cNvPr id="3" name="Slide Number Placeholder 2">
            <a:extLst>
              <a:ext uri="{FF2B5EF4-FFF2-40B4-BE49-F238E27FC236}">
                <a16:creationId xmlns:a16="http://schemas.microsoft.com/office/drawing/2014/main" id="{F544A0C3-4E42-412C-BD50-4BA6FA76EEA6}"/>
              </a:ext>
            </a:extLst>
          </p:cNvPr>
          <p:cNvSpPr>
            <a:spLocks noGrp="1"/>
          </p:cNvSpPr>
          <p:nvPr>
            <p:ph type="sldNum" sz="quarter" idx="12"/>
          </p:nvPr>
        </p:nvSpPr>
        <p:spPr/>
        <p:txBody>
          <a:bodyPr/>
          <a:lstStyle/>
          <a:p>
            <a:fld id="{636B14B9-8F34-4888-B2E8-F53E15B0E84C}" type="slidenum">
              <a:rPr lang="en-US" smtClean="0"/>
              <a:pPr/>
              <a:t>10</a:t>
            </a:fld>
            <a:endParaRPr lang="en-US" dirty="0"/>
          </a:p>
        </p:txBody>
      </p:sp>
      <p:sp>
        <p:nvSpPr>
          <p:cNvPr id="4" name="Footer Placeholder 3">
            <a:extLst>
              <a:ext uri="{FF2B5EF4-FFF2-40B4-BE49-F238E27FC236}">
                <a16:creationId xmlns:a16="http://schemas.microsoft.com/office/drawing/2014/main" id="{BFFBCB71-8607-427F-8FAE-1707CEFC6814}"/>
              </a:ext>
            </a:extLst>
          </p:cNvPr>
          <p:cNvSpPr>
            <a:spLocks noGrp="1"/>
          </p:cNvSpPr>
          <p:nvPr>
            <p:ph type="ftr" sz="quarter" idx="11"/>
          </p:nvPr>
        </p:nvSpPr>
        <p:spPr/>
        <p:txBody>
          <a:bodyPr/>
          <a:lstStyle/>
          <a:p>
            <a:r>
              <a:rPr lang="en-US"/>
              <a:t>Slide #</a:t>
            </a:r>
            <a:endParaRPr lang="en-US" dirty="0"/>
          </a:p>
        </p:txBody>
      </p:sp>
      <p:pic>
        <p:nvPicPr>
          <p:cNvPr id="2056" name="Picture 8" descr="https://lh6.googleusercontent.com/ufrcmxwUpfIoHE54899iWAxqVubAtQN_IvTsuYQxBfGN9L0A3s-3J4JBK6vDeXZ3GGKZuU-HFys_aOL7alVK_3_PLfAgiomHlNa85sXCK5H3CHXeFo58bEUL0bs6HjXJpSNibXvrFKg">
            <a:extLst>
              <a:ext uri="{FF2B5EF4-FFF2-40B4-BE49-F238E27FC236}">
                <a16:creationId xmlns:a16="http://schemas.microsoft.com/office/drawing/2014/main" id="{B5E8EBCC-0E78-49CD-98F6-FE092839BD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2" t="5587"/>
          <a:stretch/>
        </p:blipFill>
        <p:spPr bwMode="auto">
          <a:xfrm>
            <a:off x="9980" y="-29028"/>
            <a:ext cx="8588435" cy="5151159"/>
          </a:xfrm>
          <a:prstGeom prst="rect">
            <a:avLst/>
          </a:prstGeom>
          <a:noFill/>
          <a:extLst>
            <a:ext uri="{909E8E84-426E-40DD-AFC4-6F175D3DCCD1}">
              <a14:hiddenFill xmlns:a14="http://schemas.microsoft.com/office/drawing/2010/main">
                <a:solidFill>
                  <a:srgbClr val="FFFFFF"/>
                </a:solidFill>
              </a14:hiddenFill>
            </a:ext>
          </a:extLst>
        </p:spPr>
      </p:pic>
      <p:sp>
        <p:nvSpPr>
          <p:cNvPr id="192" name="Google Shape;192;p34"/>
          <p:cNvSpPr txBox="1">
            <a:spLocks noGrp="1"/>
          </p:cNvSpPr>
          <p:nvPr>
            <p:ph type="title"/>
          </p:nvPr>
        </p:nvSpPr>
        <p:spPr>
          <a:xfrm>
            <a:off x="7174800" y="138433"/>
            <a:ext cx="4954400" cy="1325600"/>
          </a:xfrm>
          <a:prstGeom prst="rect">
            <a:avLst/>
          </a:prstGeom>
        </p:spPr>
        <p:txBody>
          <a:bodyPr spcFirstLastPara="1" vert="horz" wrap="square" lIns="91433" tIns="45700" rIns="91433" bIns="45700" rtlCol="0" anchor="ctr" anchorCtr="0">
            <a:noAutofit/>
          </a:bodyPr>
          <a:lstStyle/>
          <a:p>
            <a:pPr>
              <a:spcBef>
                <a:spcPts val="0"/>
              </a:spcBef>
            </a:pPr>
            <a:r>
              <a:rPr lang="en" sz="3200" dirty="0"/>
              <a:t>How Do Hate Crime Biases Change Over Time?</a:t>
            </a:r>
            <a:endParaRPr sz="3200" dirty="0"/>
          </a:p>
        </p:txBody>
      </p:sp>
      <p:pic>
        <p:nvPicPr>
          <p:cNvPr id="2057" name="Picture 9" descr="https://lh3.googleusercontent.com/KAFOSDV7QfDp5hwyt7YG6a7w1X9uH0du8ENsod5kfHm1RuYxLcWWTRnW0oxv0ZNZ9xZDhFK9bXs5n6--iMxclckZZyb9jmVnFaFG0-uZaUogNiCF0h7sUMZiOD9XsNDAk7ReWuAfAP8">
            <a:extLst>
              <a:ext uri="{FF2B5EF4-FFF2-40B4-BE49-F238E27FC236}">
                <a16:creationId xmlns:a16="http://schemas.microsoft.com/office/drawing/2014/main" id="{0E3EABEF-7C2B-4041-9F4C-68F6B64FB2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0" y="4527568"/>
            <a:ext cx="6190719" cy="19603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5.googleusercontent.com/C66zksvqoUifVYUgbFxrkoA3BNa3p2Nf7e4ot6tAJ2nUV4VFrrlCJg4nHY75oNrnRH3vQqsP2Nlu8ShjS8HdfKTDy6KJWzMgH0iJxcMS61lBV8VBql6C1q34CfdDxXA8Mw8WYbM8Ywk">
            <a:extLst>
              <a:ext uri="{FF2B5EF4-FFF2-40B4-BE49-F238E27FC236}">
                <a16:creationId xmlns:a16="http://schemas.microsoft.com/office/drawing/2014/main" id="{2B9452C2-3BE2-4275-89F6-A820F2A7D8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9257" y="3693150"/>
            <a:ext cx="6332763" cy="827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331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0" y="180933"/>
            <a:ext cx="5129600" cy="1325600"/>
          </a:xfrm>
          <a:prstGeom prst="rect">
            <a:avLst/>
          </a:prstGeom>
        </p:spPr>
        <p:txBody>
          <a:bodyPr spcFirstLastPara="1" vert="horz" wrap="square" lIns="91433" tIns="45700" rIns="91433" bIns="45700" rtlCol="0" anchor="ctr" anchorCtr="0">
            <a:noAutofit/>
          </a:bodyPr>
          <a:lstStyle/>
          <a:p>
            <a:pPr>
              <a:spcBef>
                <a:spcPts val="0"/>
              </a:spcBef>
            </a:pPr>
            <a:r>
              <a:rPr lang="en" sz="3200" dirty="0"/>
              <a:t>How Do Hate Crime Offenses Change Over Time?</a:t>
            </a:r>
            <a:endParaRPr sz="3200" dirty="0"/>
          </a:p>
        </p:txBody>
      </p:sp>
      <p:pic>
        <p:nvPicPr>
          <p:cNvPr id="203" name="Google Shape;203;p35"/>
          <p:cNvPicPr preferRelativeResize="0"/>
          <p:nvPr/>
        </p:nvPicPr>
        <p:blipFill rotWithShape="1">
          <a:blip r:embed="rId3">
            <a:alphaModFix/>
          </a:blip>
          <a:srcRect l="4789"/>
          <a:stretch/>
        </p:blipFill>
        <p:spPr>
          <a:xfrm>
            <a:off x="5214334" y="4339967"/>
            <a:ext cx="7114765" cy="2404667"/>
          </a:xfrm>
          <a:prstGeom prst="rect">
            <a:avLst/>
          </a:prstGeom>
          <a:noFill/>
          <a:ln>
            <a:noFill/>
          </a:ln>
        </p:spPr>
      </p:pic>
      <p:pic>
        <p:nvPicPr>
          <p:cNvPr id="204" name="Google Shape;204;p35"/>
          <p:cNvPicPr preferRelativeResize="0"/>
          <p:nvPr/>
        </p:nvPicPr>
        <p:blipFill>
          <a:blip r:embed="rId4">
            <a:alphaModFix/>
          </a:blip>
          <a:stretch>
            <a:fillRect/>
          </a:stretch>
        </p:blipFill>
        <p:spPr>
          <a:xfrm>
            <a:off x="58057" y="3028306"/>
            <a:ext cx="5129467" cy="3716329"/>
          </a:xfrm>
          <a:prstGeom prst="rect">
            <a:avLst/>
          </a:prstGeom>
          <a:noFill/>
          <a:ln>
            <a:noFill/>
          </a:ln>
        </p:spPr>
      </p:pic>
      <p:pic>
        <p:nvPicPr>
          <p:cNvPr id="205" name="Google Shape;205;p35"/>
          <p:cNvPicPr preferRelativeResize="0"/>
          <p:nvPr/>
        </p:nvPicPr>
        <p:blipFill rotWithShape="1">
          <a:blip r:embed="rId5">
            <a:alphaModFix/>
          </a:blip>
          <a:srcRect l="5037" t="5029" r="977" b="2864"/>
          <a:stretch/>
        </p:blipFill>
        <p:spPr>
          <a:xfrm>
            <a:off x="5214333" y="0"/>
            <a:ext cx="6977667" cy="4351200"/>
          </a:xfrm>
          <a:prstGeom prst="rect">
            <a:avLst/>
          </a:prstGeom>
          <a:noFill/>
          <a:ln>
            <a:noFill/>
          </a:ln>
        </p:spPr>
      </p:pic>
      <p:sp>
        <p:nvSpPr>
          <p:cNvPr id="2" name="Date Placeholder 1">
            <a:extLst>
              <a:ext uri="{FF2B5EF4-FFF2-40B4-BE49-F238E27FC236}">
                <a16:creationId xmlns:a16="http://schemas.microsoft.com/office/drawing/2014/main" id="{729C614E-A0E4-4B04-9B7F-221D586B196E}"/>
              </a:ext>
            </a:extLst>
          </p:cNvPr>
          <p:cNvSpPr>
            <a:spLocks noGrp="1"/>
          </p:cNvSpPr>
          <p:nvPr>
            <p:ph type="dt" sz="half" idx="10"/>
          </p:nvPr>
        </p:nvSpPr>
        <p:spPr/>
        <p:txBody>
          <a:bodyPr/>
          <a:lstStyle/>
          <a:p>
            <a:r>
              <a:rPr lang="en-US"/>
              <a:t>4/9/2019</a:t>
            </a:r>
            <a:endParaRPr lang="en-US" dirty="0"/>
          </a:p>
        </p:txBody>
      </p:sp>
      <p:sp>
        <p:nvSpPr>
          <p:cNvPr id="3" name="Slide Number Placeholder 2">
            <a:extLst>
              <a:ext uri="{FF2B5EF4-FFF2-40B4-BE49-F238E27FC236}">
                <a16:creationId xmlns:a16="http://schemas.microsoft.com/office/drawing/2014/main" id="{63786A1D-BCFE-4B2B-8A7B-6D8FE837AD24}"/>
              </a:ext>
            </a:extLst>
          </p:cNvPr>
          <p:cNvSpPr>
            <a:spLocks noGrp="1"/>
          </p:cNvSpPr>
          <p:nvPr>
            <p:ph type="sldNum" sz="quarter" idx="12"/>
          </p:nvPr>
        </p:nvSpPr>
        <p:spPr/>
        <p:txBody>
          <a:bodyPr/>
          <a:lstStyle/>
          <a:p>
            <a:fld id="{636B14B9-8F34-4888-B2E8-F53E15B0E84C}" type="slidenum">
              <a:rPr lang="en-US" smtClean="0"/>
              <a:pPr/>
              <a:t>11</a:t>
            </a:fld>
            <a:endParaRPr lang="en-US" dirty="0"/>
          </a:p>
        </p:txBody>
      </p:sp>
      <p:sp>
        <p:nvSpPr>
          <p:cNvPr id="4" name="Footer Placeholder 3">
            <a:extLst>
              <a:ext uri="{FF2B5EF4-FFF2-40B4-BE49-F238E27FC236}">
                <a16:creationId xmlns:a16="http://schemas.microsoft.com/office/drawing/2014/main" id="{61C1D006-EA4D-482B-9B84-93E277B503D1}"/>
              </a:ext>
            </a:extLst>
          </p:cNvPr>
          <p:cNvSpPr>
            <a:spLocks noGrp="1"/>
          </p:cNvSpPr>
          <p:nvPr>
            <p:ph type="ftr" sz="quarter" idx="11"/>
          </p:nvPr>
        </p:nvSpPr>
        <p:spPr/>
        <p:txBody>
          <a:bodyPr/>
          <a:lstStyle/>
          <a:p>
            <a:r>
              <a:rPr lang="en-US"/>
              <a:t>Slide #</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2" name="Google Shape;212;p36"/>
          <p:cNvPicPr preferRelativeResize="0"/>
          <p:nvPr/>
        </p:nvPicPr>
        <p:blipFill>
          <a:blip r:embed="rId3">
            <a:alphaModFix/>
          </a:blip>
          <a:stretch>
            <a:fillRect/>
          </a:stretch>
        </p:blipFill>
        <p:spPr>
          <a:xfrm>
            <a:off x="2032000" y="547687"/>
            <a:ext cx="8128000" cy="6096000"/>
          </a:xfrm>
          <a:prstGeom prst="rect">
            <a:avLst/>
          </a:prstGeom>
          <a:noFill/>
          <a:ln>
            <a:noFill/>
          </a:ln>
        </p:spPr>
      </p:pic>
      <p:sp>
        <p:nvSpPr>
          <p:cNvPr id="2" name="Date Placeholder 1">
            <a:extLst>
              <a:ext uri="{FF2B5EF4-FFF2-40B4-BE49-F238E27FC236}">
                <a16:creationId xmlns:a16="http://schemas.microsoft.com/office/drawing/2014/main" id="{46626E28-2518-493D-8C01-3B3F56FAF736}"/>
              </a:ext>
            </a:extLst>
          </p:cNvPr>
          <p:cNvSpPr>
            <a:spLocks noGrp="1"/>
          </p:cNvSpPr>
          <p:nvPr>
            <p:ph type="dt" sz="half" idx="10"/>
          </p:nvPr>
        </p:nvSpPr>
        <p:spPr/>
        <p:txBody>
          <a:bodyPr/>
          <a:lstStyle/>
          <a:p>
            <a:r>
              <a:rPr lang="en-US"/>
              <a:t>4/9/2019</a:t>
            </a:r>
            <a:endParaRPr lang="en-US" dirty="0"/>
          </a:p>
        </p:txBody>
      </p:sp>
      <p:sp>
        <p:nvSpPr>
          <p:cNvPr id="3" name="Slide Number Placeholder 2">
            <a:extLst>
              <a:ext uri="{FF2B5EF4-FFF2-40B4-BE49-F238E27FC236}">
                <a16:creationId xmlns:a16="http://schemas.microsoft.com/office/drawing/2014/main" id="{C7755197-8999-44FE-9EFD-D1DD5C3A99A4}"/>
              </a:ext>
            </a:extLst>
          </p:cNvPr>
          <p:cNvSpPr>
            <a:spLocks noGrp="1"/>
          </p:cNvSpPr>
          <p:nvPr>
            <p:ph type="sldNum" sz="quarter" idx="12"/>
          </p:nvPr>
        </p:nvSpPr>
        <p:spPr/>
        <p:txBody>
          <a:bodyPr/>
          <a:lstStyle/>
          <a:p>
            <a:fld id="{636B14B9-8F34-4888-B2E8-F53E15B0E84C}" type="slidenum">
              <a:rPr lang="en-US" smtClean="0"/>
              <a:pPr/>
              <a:t>12</a:t>
            </a:fld>
            <a:endParaRPr lang="en-US" dirty="0"/>
          </a:p>
        </p:txBody>
      </p:sp>
      <p:sp>
        <p:nvSpPr>
          <p:cNvPr id="4" name="Footer Placeholder 3">
            <a:extLst>
              <a:ext uri="{FF2B5EF4-FFF2-40B4-BE49-F238E27FC236}">
                <a16:creationId xmlns:a16="http://schemas.microsoft.com/office/drawing/2014/main" id="{5E64AFDC-50B4-426A-8057-028D44F68775}"/>
              </a:ext>
            </a:extLst>
          </p:cNvPr>
          <p:cNvSpPr>
            <a:spLocks noGrp="1"/>
          </p:cNvSpPr>
          <p:nvPr>
            <p:ph type="ftr" sz="quarter" idx="11"/>
          </p:nvPr>
        </p:nvSpPr>
        <p:spPr/>
        <p:txBody>
          <a:bodyPr/>
          <a:lstStyle/>
          <a:p>
            <a:r>
              <a:rPr lang="en-US"/>
              <a:t>Slide #</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37"/>
          <p:cNvPicPr preferRelativeResize="0"/>
          <p:nvPr/>
        </p:nvPicPr>
        <p:blipFill>
          <a:blip r:embed="rId3">
            <a:alphaModFix/>
          </a:blip>
          <a:stretch>
            <a:fillRect/>
          </a:stretch>
        </p:blipFill>
        <p:spPr>
          <a:xfrm>
            <a:off x="203195" y="538628"/>
            <a:ext cx="8234368" cy="855400"/>
          </a:xfrm>
          <a:prstGeom prst="rect">
            <a:avLst/>
          </a:prstGeom>
          <a:noFill/>
          <a:ln>
            <a:noFill/>
          </a:ln>
        </p:spPr>
      </p:pic>
      <p:pic>
        <p:nvPicPr>
          <p:cNvPr id="218" name="Google Shape;218;p37"/>
          <p:cNvPicPr preferRelativeResize="0"/>
          <p:nvPr/>
        </p:nvPicPr>
        <p:blipFill>
          <a:blip r:embed="rId4">
            <a:alphaModFix/>
          </a:blip>
          <a:stretch>
            <a:fillRect/>
          </a:stretch>
        </p:blipFill>
        <p:spPr>
          <a:xfrm>
            <a:off x="203201" y="112167"/>
            <a:ext cx="1587167" cy="322967"/>
          </a:xfrm>
          <a:prstGeom prst="rect">
            <a:avLst/>
          </a:prstGeom>
          <a:noFill/>
          <a:ln>
            <a:noFill/>
          </a:ln>
        </p:spPr>
      </p:pic>
      <p:sp>
        <p:nvSpPr>
          <p:cNvPr id="219" name="Google Shape;219;p37"/>
          <p:cNvSpPr txBox="1"/>
          <p:nvPr/>
        </p:nvSpPr>
        <p:spPr>
          <a:xfrm>
            <a:off x="2781300" y="-56124"/>
            <a:ext cx="6724650" cy="679600"/>
          </a:xfrm>
          <a:prstGeom prst="rect">
            <a:avLst/>
          </a:prstGeom>
          <a:noFill/>
          <a:ln>
            <a:noFill/>
          </a:ln>
        </p:spPr>
        <p:txBody>
          <a:bodyPr spcFirstLastPara="1" wrap="square" lIns="121900" tIns="121900" rIns="121900" bIns="121900" anchor="t" anchorCtr="0">
            <a:noAutofit/>
          </a:bodyPr>
          <a:lstStyle/>
          <a:p>
            <a:pPr algn="ctr"/>
            <a:r>
              <a:rPr lang="en" sz="2800" b="1" dirty="0">
                <a:latin typeface="Calibri"/>
                <a:ea typeface="Calibri"/>
                <a:cs typeface="Calibri"/>
                <a:sym typeface="Calibri"/>
              </a:rPr>
              <a:t>Trends of Hate Crime Offense by Size of City</a:t>
            </a:r>
            <a:endParaRPr sz="2800" b="1" dirty="0">
              <a:latin typeface="Calibri"/>
              <a:ea typeface="Calibri"/>
              <a:cs typeface="Calibri"/>
              <a:sym typeface="Calibri"/>
            </a:endParaRPr>
          </a:p>
        </p:txBody>
      </p:sp>
      <p:pic>
        <p:nvPicPr>
          <p:cNvPr id="220" name="Google Shape;220;p37"/>
          <p:cNvPicPr preferRelativeResize="0"/>
          <p:nvPr/>
        </p:nvPicPr>
        <p:blipFill>
          <a:blip r:embed="rId5">
            <a:alphaModFix/>
          </a:blip>
          <a:stretch>
            <a:fillRect/>
          </a:stretch>
        </p:blipFill>
        <p:spPr>
          <a:xfrm>
            <a:off x="8517866" y="1173301"/>
            <a:ext cx="3447732" cy="1637500"/>
          </a:xfrm>
          <a:prstGeom prst="rect">
            <a:avLst/>
          </a:prstGeom>
          <a:noFill/>
          <a:ln>
            <a:noFill/>
          </a:ln>
        </p:spPr>
      </p:pic>
      <p:pic>
        <p:nvPicPr>
          <p:cNvPr id="221" name="Google Shape;221;p37"/>
          <p:cNvPicPr preferRelativeResize="0"/>
          <p:nvPr/>
        </p:nvPicPr>
        <p:blipFill>
          <a:blip r:embed="rId6">
            <a:alphaModFix/>
          </a:blip>
          <a:stretch>
            <a:fillRect/>
          </a:stretch>
        </p:blipFill>
        <p:spPr>
          <a:xfrm>
            <a:off x="214800" y="2810800"/>
            <a:ext cx="11762411" cy="4029467"/>
          </a:xfrm>
          <a:prstGeom prst="rect">
            <a:avLst/>
          </a:prstGeom>
          <a:noFill/>
          <a:ln>
            <a:noFill/>
          </a:ln>
        </p:spPr>
      </p:pic>
      <p:pic>
        <p:nvPicPr>
          <p:cNvPr id="222" name="Google Shape;222;p37"/>
          <p:cNvPicPr preferRelativeResize="0"/>
          <p:nvPr/>
        </p:nvPicPr>
        <p:blipFill>
          <a:blip r:embed="rId7">
            <a:alphaModFix/>
          </a:blip>
          <a:stretch>
            <a:fillRect/>
          </a:stretch>
        </p:blipFill>
        <p:spPr>
          <a:xfrm>
            <a:off x="203201" y="1470650"/>
            <a:ext cx="6562217" cy="1261617"/>
          </a:xfrm>
          <a:prstGeom prst="rect">
            <a:avLst/>
          </a:prstGeom>
          <a:noFill/>
          <a:ln>
            <a:noFill/>
          </a:ln>
        </p:spPr>
      </p:pic>
      <p:sp>
        <p:nvSpPr>
          <p:cNvPr id="2" name="Date Placeholder 1">
            <a:extLst>
              <a:ext uri="{FF2B5EF4-FFF2-40B4-BE49-F238E27FC236}">
                <a16:creationId xmlns:a16="http://schemas.microsoft.com/office/drawing/2014/main" id="{AAF18553-FFC7-4A27-9D96-D241DEDEE0B3}"/>
              </a:ext>
            </a:extLst>
          </p:cNvPr>
          <p:cNvSpPr>
            <a:spLocks noGrp="1"/>
          </p:cNvSpPr>
          <p:nvPr>
            <p:ph type="dt" sz="half" idx="10"/>
          </p:nvPr>
        </p:nvSpPr>
        <p:spPr/>
        <p:txBody>
          <a:bodyPr/>
          <a:lstStyle/>
          <a:p>
            <a:r>
              <a:rPr lang="en-US"/>
              <a:t>4/9/2019</a:t>
            </a:r>
            <a:endParaRPr lang="en-US" dirty="0"/>
          </a:p>
        </p:txBody>
      </p:sp>
      <p:sp>
        <p:nvSpPr>
          <p:cNvPr id="3" name="Slide Number Placeholder 2">
            <a:extLst>
              <a:ext uri="{FF2B5EF4-FFF2-40B4-BE49-F238E27FC236}">
                <a16:creationId xmlns:a16="http://schemas.microsoft.com/office/drawing/2014/main" id="{74357187-5263-4A72-B261-FC916532241F}"/>
              </a:ext>
            </a:extLst>
          </p:cNvPr>
          <p:cNvSpPr>
            <a:spLocks noGrp="1"/>
          </p:cNvSpPr>
          <p:nvPr>
            <p:ph type="sldNum" sz="quarter" idx="12"/>
          </p:nvPr>
        </p:nvSpPr>
        <p:spPr/>
        <p:txBody>
          <a:bodyPr/>
          <a:lstStyle/>
          <a:p>
            <a:fld id="{636B14B9-8F34-4888-B2E8-F53E15B0E84C}" type="slidenum">
              <a:rPr lang="en-US" smtClean="0"/>
              <a:pPr/>
              <a:t>13</a:t>
            </a:fld>
            <a:endParaRPr lang="en-US" dirty="0"/>
          </a:p>
        </p:txBody>
      </p:sp>
      <p:sp>
        <p:nvSpPr>
          <p:cNvPr id="4" name="Footer Placeholder 3">
            <a:extLst>
              <a:ext uri="{FF2B5EF4-FFF2-40B4-BE49-F238E27FC236}">
                <a16:creationId xmlns:a16="http://schemas.microsoft.com/office/drawing/2014/main" id="{C667CF3B-F79A-4916-BB64-45759F124881}"/>
              </a:ext>
            </a:extLst>
          </p:cNvPr>
          <p:cNvSpPr>
            <a:spLocks noGrp="1"/>
          </p:cNvSpPr>
          <p:nvPr>
            <p:ph type="ftr" sz="quarter" idx="11"/>
          </p:nvPr>
        </p:nvSpPr>
        <p:spPr/>
        <p:txBody>
          <a:bodyPr/>
          <a:lstStyle/>
          <a:p>
            <a:r>
              <a:rPr lang="en-US"/>
              <a:t>Slide #</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38"/>
          <p:cNvPicPr preferRelativeResize="0"/>
          <p:nvPr/>
        </p:nvPicPr>
        <p:blipFill>
          <a:blip r:embed="rId3">
            <a:alphaModFix/>
          </a:blip>
          <a:stretch>
            <a:fillRect/>
          </a:stretch>
        </p:blipFill>
        <p:spPr>
          <a:xfrm>
            <a:off x="203201" y="112167"/>
            <a:ext cx="1587167" cy="322967"/>
          </a:xfrm>
          <a:prstGeom prst="rect">
            <a:avLst/>
          </a:prstGeom>
          <a:noFill/>
          <a:ln>
            <a:noFill/>
          </a:ln>
        </p:spPr>
      </p:pic>
      <p:pic>
        <p:nvPicPr>
          <p:cNvPr id="229" name="Google Shape;229;p38"/>
          <p:cNvPicPr preferRelativeResize="0"/>
          <p:nvPr/>
        </p:nvPicPr>
        <p:blipFill>
          <a:blip r:embed="rId4">
            <a:alphaModFix/>
          </a:blip>
          <a:stretch>
            <a:fillRect/>
          </a:stretch>
        </p:blipFill>
        <p:spPr>
          <a:xfrm>
            <a:off x="214801" y="536734"/>
            <a:ext cx="7814073" cy="1035500"/>
          </a:xfrm>
          <a:prstGeom prst="rect">
            <a:avLst/>
          </a:prstGeom>
          <a:noFill/>
          <a:ln>
            <a:noFill/>
          </a:ln>
        </p:spPr>
      </p:pic>
      <p:pic>
        <p:nvPicPr>
          <p:cNvPr id="230" name="Google Shape;230;p38"/>
          <p:cNvPicPr preferRelativeResize="0"/>
          <p:nvPr/>
        </p:nvPicPr>
        <p:blipFill>
          <a:blip r:embed="rId5">
            <a:alphaModFix/>
          </a:blip>
          <a:stretch>
            <a:fillRect/>
          </a:stretch>
        </p:blipFill>
        <p:spPr>
          <a:xfrm>
            <a:off x="203201" y="3014000"/>
            <a:ext cx="11627071" cy="3640800"/>
          </a:xfrm>
          <a:prstGeom prst="rect">
            <a:avLst/>
          </a:prstGeom>
          <a:noFill/>
          <a:ln>
            <a:noFill/>
          </a:ln>
        </p:spPr>
      </p:pic>
      <p:pic>
        <p:nvPicPr>
          <p:cNvPr id="231" name="Google Shape;231;p38"/>
          <p:cNvPicPr preferRelativeResize="0"/>
          <p:nvPr/>
        </p:nvPicPr>
        <p:blipFill>
          <a:blip r:embed="rId6">
            <a:alphaModFix/>
          </a:blip>
          <a:stretch>
            <a:fillRect/>
          </a:stretch>
        </p:blipFill>
        <p:spPr>
          <a:xfrm>
            <a:off x="203201" y="1673850"/>
            <a:ext cx="6562217" cy="1261617"/>
          </a:xfrm>
          <a:prstGeom prst="rect">
            <a:avLst/>
          </a:prstGeom>
          <a:noFill/>
          <a:ln>
            <a:noFill/>
          </a:ln>
        </p:spPr>
      </p:pic>
      <p:pic>
        <p:nvPicPr>
          <p:cNvPr id="232" name="Google Shape;232;p38"/>
          <p:cNvPicPr preferRelativeResize="0"/>
          <p:nvPr/>
        </p:nvPicPr>
        <p:blipFill>
          <a:blip r:embed="rId7">
            <a:alphaModFix/>
          </a:blip>
          <a:stretch>
            <a:fillRect/>
          </a:stretch>
        </p:blipFill>
        <p:spPr>
          <a:xfrm>
            <a:off x="8075996" y="1159631"/>
            <a:ext cx="3801400" cy="1775837"/>
          </a:xfrm>
          <a:prstGeom prst="rect">
            <a:avLst/>
          </a:prstGeom>
          <a:noFill/>
          <a:ln>
            <a:noFill/>
          </a:ln>
        </p:spPr>
      </p:pic>
      <p:sp>
        <p:nvSpPr>
          <p:cNvPr id="2" name="Date Placeholder 1">
            <a:extLst>
              <a:ext uri="{FF2B5EF4-FFF2-40B4-BE49-F238E27FC236}">
                <a16:creationId xmlns:a16="http://schemas.microsoft.com/office/drawing/2014/main" id="{6B17AED9-1D56-4310-9321-09DD7BA5E043}"/>
              </a:ext>
            </a:extLst>
          </p:cNvPr>
          <p:cNvSpPr>
            <a:spLocks noGrp="1"/>
          </p:cNvSpPr>
          <p:nvPr>
            <p:ph type="dt" sz="half" idx="10"/>
          </p:nvPr>
        </p:nvSpPr>
        <p:spPr/>
        <p:txBody>
          <a:bodyPr/>
          <a:lstStyle/>
          <a:p>
            <a:r>
              <a:rPr lang="en-US"/>
              <a:t>4/9/2019</a:t>
            </a:r>
            <a:endParaRPr lang="en-US" dirty="0"/>
          </a:p>
        </p:txBody>
      </p:sp>
      <p:sp>
        <p:nvSpPr>
          <p:cNvPr id="3" name="Slide Number Placeholder 2">
            <a:extLst>
              <a:ext uri="{FF2B5EF4-FFF2-40B4-BE49-F238E27FC236}">
                <a16:creationId xmlns:a16="http://schemas.microsoft.com/office/drawing/2014/main" id="{54E20B2B-2569-4832-AB11-290799D73106}"/>
              </a:ext>
            </a:extLst>
          </p:cNvPr>
          <p:cNvSpPr>
            <a:spLocks noGrp="1"/>
          </p:cNvSpPr>
          <p:nvPr>
            <p:ph type="sldNum" sz="quarter" idx="12"/>
          </p:nvPr>
        </p:nvSpPr>
        <p:spPr/>
        <p:txBody>
          <a:bodyPr/>
          <a:lstStyle/>
          <a:p>
            <a:fld id="{636B14B9-8F34-4888-B2E8-F53E15B0E84C}" type="slidenum">
              <a:rPr lang="en-US" smtClean="0"/>
              <a:pPr/>
              <a:t>14</a:t>
            </a:fld>
            <a:endParaRPr lang="en-US" dirty="0"/>
          </a:p>
        </p:txBody>
      </p:sp>
      <p:sp>
        <p:nvSpPr>
          <p:cNvPr id="11" name="Google Shape;219;p37">
            <a:extLst>
              <a:ext uri="{FF2B5EF4-FFF2-40B4-BE49-F238E27FC236}">
                <a16:creationId xmlns:a16="http://schemas.microsoft.com/office/drawing/2014/main" id="{E48732C5-CA8F-46E5-904A-15441A56B330}"/>
              </a:ext>
            </a:extLst>
          </p:cNvPr>
          <p:cNvSpPr txBox="1"/>
          <p:nvPr/>
        </p:nvSpPr>
        <p:spPr>
          <a:xfrm>
            <a:off x="2781300" y="-56124"/>
            <a:ext cx="6724650" cy="679600"/>
          </a:xfrm>
          <a:prstGeom prst="rect">
            <a:avLst/>
          </a:prstGeom>
          <a:noFill/>
          <a:ln>
            <a:noFill/>
          </a:ln>
        </p:spPr>
        <p:txBody>
          <a:bodyPr spcFirstLastPara="1" wrap="square" lIns="121900" tIns="121900" rIns="121900" bIns="121900" anchor="t" anchorCtr="0">
            <a:noAutofit/>
          </a:bodyPr>
          <a:lstStyle/>
          <a:p>
            <a:pPr algn="ctr"/>
            <a:r>
              <a:rPr lang="en" sz="2800" b="1" dirty="0">
                <a:latin typeface="Calibri"/>
                <a:ea typeface="Calibri"/>
                <a:cs typeface="Calibri"/>
                <a:sym typeface="Calibri"/>
              </a:rPr>
              <a:t>Trends of Hate Crime Offense by </a:t>
            </a:r>
            <a:r>
              <a:rPr lang="en-US" sz="2800" b="1" dirty="0">
                <a:latin typeface="Calibri"/>
                <a:ea typeface="Calibri"/>
                <a:cs typeface="Calibri"/>
                <a:sym typeface="Calibri"/>
              </a:rPr>
              <a:t>Bias</a:t>
            </a:r>
            <a:endParaRPr sz="2800" b="1" dirty="0">
              <a:latin typeface="Calibri"/>
              <a:ea typeface="Calibri"/>
              <a:cs typeface="Calibri"/>
              <a:sym typeface="Calibri"/>
            </a:endParaRPr>
          </a:p>
        </p:txBody>
      </p:sp>
      <p:sp>
        <p:nvSpPr>
          <p:cNvPr id="4" name="Footer Placeholder 3">
            <a:extLst>
              <a:ext uri="{FF2B5EF4-FFF2-40B4-BE49-F238E27FC236}">
                <a16:creationId xmlns:a16="http://schemas.microsoft.com/office/drawing/2014/main" id="{3B85EC1F-B01C-4ABC-9F5A-AF918B1A65AD}"/>
              </a:ext>
            </a:extLst>
          </p:cNvPr>
          <p:cNvSpPr>
            <a:spLocks noGrp="1"/>
          </p:cNvSpPr>
          <p:nvPr>
            <p:ph type="ftr" sz="quarter" idx="11"/>
          </p:nvPr>
        </p:nvSpPr>
        <p:spPr/>
        <p:txBody>
          <a:bodyPr/>
          <a:lstStyle/>
          <a:p>
            <a:r>
              <a:rPr lang="en-US"/>
              <a:t>Slide #</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A824E2-8181-47E6-B5E6-AF00176364F4}"/>
              </a:ext>
            </a:extLst>
          </p:cNvPr>
          <p:cNvSpPr>
            <a:spLocks noGrp="1"/>
          </p:cNvSpPr>
          <p:nvPr>
            <p:ph idx="1"/>
          </p:nvPr>
        </p:nvSpPr>
        <p:spPr>
          <a:xfrm>
            <a:off x="7198468" y="1063624"/>
            <a:ext cx="4707782" cy="5203825"/>
          </a:xfrm>
        </p:spPr>
        <p:txBody>
          <a:bodyPr>
            <a:normAutofit/>
          </a:bodyPr>
          <a:lstStyle/>
          <a:p>
            <a:pPr fontAlgn="base"/>
            <a:r>
              <a:rPr lang="en-US" sz="2400" dirty="0"/>
              <a:t>Overall there is a slight positive correlation between rising household incomes and the rate of violent crimes.</a:t>
            </a:r>
          </a:p>
          <a:p>
            <a:pPr fontAlgn="base"/>
            <a:endParaRPr lang="en-US" sz="2400" dirty="0"/>
          </a:p>
          <a:p>
            <a:pPr fontAlgn="base"/>
            <a:r>
              <a:rPr lang="en-US" sz="2400" dirty="0"/>
              <a:t>However, this correlation is not significant enough for us to confirm our hypothesis.</a:t>
            </a:r>
          </a:p>
          <a:p>
            <a:pPr marL="0" indent="0" fontAlgn="base">
              <a:buNone/>
            </a:pPr>
            <a:endParaRPr lang="en-US" sz="2400" dirty="0"/>
          </a:p>
          <a:p>
            <a:pPr fontAlgn="base"/>
            <a:r>
              <a:rPr lang="en-US" sz="2400" dirty="0"/>
              <a:t>How does this relationship compare at lower levels of geography? </a:t>
            </a:r>
          </a:p>
        </p:txBody>
      </p:sp>
      <p:sp>
        <p:nvSpPr>
          <p:cNvPr id="4" name="Date Placeholder 3">
            <a:extLst>
              <a:ext uri="{FF2B5EF4-FFF2-40B4-BE49-F238E27FC236}">
                <a16:creationId xmlns:a16="http://schemas.microsoft.com/office/drawing/2014/main" id="{6E2A8907-F769-4AA4-BB68-AEAE01F5917F}"/>
              </a:ext>
            </a:extLst>
          </p:cNvPr>
          <p:cNvSpPr>
            <a:spLocks noGrp="1"/>
          </p:cNvSpPr>
          <p:nvPr>
            <p:ph type="dt" sz="half" idx="10"/>
          </p:nvPr>
        </p:nvSpPr>
        <p:spPr/>
        <p:txBody>
          <a:bodyPr/>
          <a:lstStyle/>
          <a:p>
            <a:pPr algn="ctr"/>
            <a:r>
              <a:rPr lang="en-US"/>
              <a:t>4/9/2019</a:t>
            </a:r>
            <a:endParaRPr lang="en-US" dirty="0"/>
          </a:p>
        </p:txBody>
      </p:sp>
      <p:sp>
        <p:nvSpPr>
          <p:cNvPr id="5" name="Footer Placeholder 4">
            <a:extLst>
              <a:ext uri="{FF2B5EF4-FFF2-40B4-BE49-F238E27FC236}">
                <a16:creationId xmlns:a16="http://schemas.microsoft.com/office/drawing/2014/main" id="{015D8F41-D4D8-4258-B85A-A7307EDEB858}"/>
              </a:ext>
            </a:extLst>
          </p:cNvPr>
          <p:cNvSpPr>
            <a:spLocks noGrp="1"/>
          </p:cNvSpPr>
          <p:nvPr>
            <p:ph type="ftr" sz="quarter" idx="11"/>
          </p:nvPr>
        </p:nvSpPr>
        <p:spPr/>
        <p:txBody>
          <a:bodyPr/>
          <a:lstStyle/>
          <a:p>
            <a:r>
              <a:rPr lang="en-US"/>
              <a:t>Slide #</a:t>
            </a:r>
            <a:endParaRPr lang="en-US" dirty="0"/>
          </a:p>
        </p:txBody>
      </p:sp>
      <p:sp>
        <p:nvSpPr>
          <p:cNvPr id="6" name="Slide Number Placeholder 5">
            <a:extLst>
              <a:ext uri="{FF2B5EF4-FFF2-40B4-BE49-F238E27FC236}">
                <a16:creationId xmlns:a16="http://schemas.microsoft.com/office/drawing/2014/main" id="{79E4EBCE-D300-4348-A19B-BE5115D7136C}"/>
              </a:ext>
            </a:extLst>
          </p:cNvPr>
          <p:cNvSpPr>
            <a:spLocks noGrp="1"/>
          </p:cNvSpPr>
          <p:nvPr>
            <p:ph type="sldNum" sz="quarter" idx="12"/>
          </p:nvPr>
        </p:nvSpPr>
        <p:spPr/>
        <p:txBody>
          <a:bodyPr/>
          <a:lstStyle/>
          <a:p>
            <a:r>
              <a:rPr lang="en-US"/>
              <a:t> </a:t>
            </a:r>
            <a:fld id="{636B14B9-8F34-4888-B2E8-F53E15B0E84C}" type="slidenum">
              <a:rPr lang="en-US" smtClean="0"/>
              <a:pPr/>
              <a:t>15</a:t>
            </a:fld>
            <a:endParaRPr lang="en-US" dirty="0"/>
          </a:p>
        </p:txBody>
      </p:sp>
      <p:sp>
        <p:nvSpPr>
          <p:cNvPr id="8" name="Google Shape;136;p26">
            <a:extLst>
              <a:ext uri="{FF2B5EF4-FFF2-40B4-BE49-F238E27FC236}">
                <a16:creationId xmlns:a16="http://schemas.microsoft.com/office/drawing/2014/main" id="{E9D105DE-68CB-4307-99A5-A4CEB4600BDF}"/>
              </a:ext>
            </a:extLst>
          </p:cNvPr>
          <p:cNvSpPr txBox="1">
            <a:spLocks/>
          </p:cNvSpPr>
          <p:nvPr/>
        </p:nvSpPr>
        <p:spPr>
          <a:xfrm>
            <a:off x="1" y="142828"/>
            <a:ext cx="12192000" cy="549275"/>
          </a:xfrm>
          <a:prstGeom prst="rect">
            <a:avLst/>
          </a:prstGeom>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Courier New" panose="02070309020205020404" pitchFamily="49" charset="0"/>
              </a:defRPr>
            </a:lvl1pPr>
          </a:lstStyle>
          <a:p>
            <a:pPr algn="ctr">
              <a:spcBef>
                <a:spcPts val="0"/>
              </a:spcBef>
            </a:pPr>
            <a:r>
              <a:rPr lang="en" dirty="0"/>
              <a:t>How</a:t>
            </a:r>
            <a:r>
              <a:rPr lang="en-US" dirty="0"/>
              <a:t> </a:t>
            </a:r>
            <a:r>
              <a:rPr lang="en" dirty="0"/>
              <a:t>Hate Crime Correlates w</a:t>
            </a:r>
            <a:r>
              <a:rPr lang="en-US" dirty="0" err="1"/>
              <a:t>ith</a:t>
            </a:r>
            <a:r>
              <a:rPr lang="en" dirty="0"/>
              <a:t> </a:t>
            </a:r>
            <a:r>
              <a:rPr lang="en-US" dirty="0"/>
              <a:t>Median </a:t>
            </a:r>
            <a:r>
              <a:rPr lang="en" dirty="0"/>
              <a:t>HH Income</a:t>
            </a:r>
            <a:r>
              <a:rPr lang="en-US" dirty="0"/>
              <a:t>s</a:t>
            </a:r>
          </a:p>
        </p:txBody>
      </p:sp>
      <p:pic>
        <p:nvPicPr>
          <p:cNvPr id="1026" name="Picture 2" descr="https://lh4.googleusercontent.com/2lsV_G5GQDCBiYcYV52vafI8iuXFcNT-qvzzMsbb9lFTHgmPnEIZtFEL4UBlWHmvurKE61vudNo6v2HD4FmUR9J4agNRiQc5i2ghQCo6ij0Ep69Wbkh34EIzLNVfFGwxo2rNpZr2-_Q">
            <a:extLst>
              <a:ext uri="{FF2B5EF4-FFF2-40B4-BE49-F238E27FC236}">
                <a16:creationId xmlns:a16="http://schemas.microsoft.com/office/drawing/2014/main" id="{B4DF5765-9821-4831-A8C0-46F6EC962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920" y="1504950"/>
            <a:ext cx="6058194" cy="4352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EA26328-7AD3-4D56-B454-D19B85C077F6}"/>
              </a:ext>
            </a:extLst>
          </p:cNvPr>
          <p:cNvSpPr txBox="1"/>
          <p:nvPr/>
        </p:nvSpPr>
        <p:spPr>
          <a:xfrm>
            <a:off x="1953492" y="5989121"/>
            <a:ext cx="3823996" cy="369332"/>
          </a:xfrm>
          <a:prstGeom prst="rect">
            <a:avLst/>
          </a:prstGeom>
          <a:noFill/>
        </p:spPr>
        <p:txBody>
          <a:bodyPr wrap="none" rtlCol="0">
            <a:spAutoFit/>
          </a:bodyPr>
          <a:lstStyle/>
          <a:p>
            <a:r>
              <a:rPr lang="en-US" dirty="0"/>
              <a:t>Note: Income reported in 2017 dollars.</a:t>
            </a:r>
          </a:p>
        </p:txBody>
      </p:sp>
      <p:sp>
        <p:nvSpPr>
          <p:cNvPr id="7" name="TextBox 6">
            <a:extLst>
              <a:ext uri="{FF2B5EF4-FFF2-40B4-BE49-F238E27FC236}">
                <a16:creationId xmlns:a16="http://schemas.microsoft.com/office/drawing/2014/main" id="{DBEC42EF-1DED-47C9-8EEA-A81F280BF8B8}"/>
              </a:ext>
            </a:extLst>
          </p:cNvPr>
          <p:cNvSpPr txBox="1"/>
          <p:nvPr/>
        </p:nvSpPr>
        <p:spPr>
          <a:xfrm>
            <a:off x="4611571" y="4735078"/>
            <a:ext cx="1473480" cy="369332"/>
          </a:xfrm>
          <a:prstGeom prst="rect">
            <a:avLst/>
          </a:prstGeom>
          <a:noFill/>
        </p:spPr>
        <p:txBody>
          <a:bodyPr wrap="none" rtlCol="0">
            <a:spAutoFit/>
          </a:bodyPr>
          <a:lstStyle/>
          <a:p>
            <a:r>
              <a:rPr lang="en-US" dirty="0"/>
              <a:t>R</a:t>
            </a:r>
            <a:r>
              <a:rPr lang="en-US" baseline="30000" dirty="0"/>
              <a:t>2</a:t>
            </a:r>
            <a:r>
              <a:rPr lang="en-US" dirty="0"/>
              <a:t> Value = .16</a:t>
            </a:r>
          </a:p>
        </p:txBody>
      </p:sp>
    </p:spTree>
    <p:extLst>
      <p:ext uri="{BB962C8B-B14F-4D97-AF65-F5344CB8AC3E}">
        <p14:creationId xmlns:p14="http://schemas.microsoft.com/office/powerpoint/2010/main" val="2517774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E2A8907-F769-4AA4-BB68-AEAE01F5917F}"/>
              </a:ext>
            </a:extLst>
          </p:cNvPr>
          <p:cNvSpPr>
            <a:spLocks noGrp="1"/>
          </p:cNvSpPr>
          <p:nvPr>
            <p:ph type="dt" sz="half" idx="10"/>
          </p:nvPr>
        </p:nvSpPr>
        <p:spPr/>
        <p:txBody>
          <a:bodyPr/>
          <a:lstStyle/>
          <a:p>
            <a:pPr algn="ctr"/>
            <a:r>
              <a:rPr lang="en-US"/>
              <a:t>4/9/2019</a:t>
            </a:r>
            <a:endParaRPr lang="en-US" dirty="0"/>
          </a:p>
        </p:txBody>
      </p:sp>
      <p:sp>
        <p:nvSpPr>
          <p:cNvPr id="5" name="Footer Placeholder 4">
            <a:extLst>
              <a:ext uri="{FF2B5EF4-FFF2-40B4-BE49-F238E27FC236}">
                <a16:creationId xmlns:a16="http://schemas.microsoft.com/office/drawing/2014/main" id="{015D8F41-D4D8-4258-B85A-A7307EDEB858}"/>
              </a:ext>
            </a:extLst>
          </p:cNvPr>
          <p:cNvSpPr>
            <a:spLocks noGrp="1"/>
          </p:cNvSpPr>
          <p:nvPr>
            <p:ph type="ftr" sz="quarter" idx="11"/>
          </p:nvPr>
        </p:nvSpPr>
        <p:spPr/>
        <p:txBody>
          <a:bodyPr/>
          <a:lstStyle/>
          <a:p>
            <a:r>
              <a:rPr lang="en-US"/>
              <a:t>Slide #</a:t>
            </a:r>
            <a:endParaRPr lang="en-US" dirty="0"/>
          </a:p>
        </p:txBody>
      </p:sp>
      <p:sp>
        <p:nvSpPr>
          <p:cNvPr id="6" name="Slide Number Placeholder 5">
            <a:extLst>
              <a:ext uri="{FF2B5EF4-FFF2-40B4-BE49-F238E27FC236}">
                <a16:creationId xmlns:a16="http://schemas.microsoft.com/office/drawing/2014/main" id="{79E4EBCE-D300-4348-A19B-BE5115D7136C}"/>
              </a:ext>
            </a:extLst>
          </p:cNvPr>
          <p:cNvSpPr>
            <a:spLocks noGrp="1"/>
          </p:cNvSpPr>
          <p:nvPr>
            <p:ph type="sldNum" sz="quarter" idx="12"/>
          </p:nvPr>
        </p:nvSpPr>
        <p:spPr/>
        <p:txBody>
          <a:bodyPr/>
          <a:lstStyle/>
          <a:p>
            <a:r>
              <a:rPr lang="en-US"/>
              <a:t> </a:t>
            </a:r>
            <a:fld id="{636B14B9-8F34-4888-B2E8-F53E15B0E84C}" type="slidenum">
              <a:rPr lang="en-US" smtClean="0"/>
              <a:pPr/>
              <a:t>16</a:t>
            </a:fld>
            <a:endParaRPr lang="en-US" dirty="0"/>
          </a:p>
        </p:txBody>
      </p:sp>
      <p:sp>
        <p:nvSpPr>
          <p:cNvPr id="8" name="Google Shape;136;p26">
            <a:extLst>
              <a:ext uri="{FF2B5EF4-FFF2-40B4-BE49-F238E27FC236}">
                <a16:creationId xmlns:a16="http://schemas.microsoft.com/office/drawing/2014/main" id="{E9D105DE-68CB-4307-99A5-A4CEB4600BDF}"/>
              </a:ext>
            </a:extLst>
          </p:cNvPr>
          <p:cNvSpPr txBox="1">
            <a:spLocks/>
          </p:cNvSpPr>
          <p:nvPr/>
        </p:nvSpPr>
        <p:spPr>
          <a:xfrm>
            <a:off x="0" y="142828"/>
            <a:ext cx="12269821" cy="549275"/>
          </a:xfrm>
          <a:prstGeom prst="rect">
            <a:avLst/>
          </a:prstGeom>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Courier New" panose="02070309020205020404" pitchFamily="49" charset="0"/>
              </a:defRPr>
            </a:lvl1pPr>
          </a:lstStyle>
          <a:p>
            <a:pPr algn="ctr">
              <a:spcBef>
                <a:spcPts val="0"/>
              </a:spcBef>
            </a:pPr>
            <a:r>
              <a:rPr lang="en" dirty="0"/>
              <a:t>Hate Crime </a:t>
            </a:r>
            <a:r>
              <a:rPr lang="en-US" dirty="0"/>
              <a:t>by State Level Comparisons</a:t>
            </a:r>
          </a:p>
        </p:txBody>
      </p:sp>
      <p:pic>
        <p:nvPicPr>
          <p:cNvPr id="10" name="Google Shape;238;p39">
            <a:extLst>
              <a:ext uri="{FF2B5EF4-FFF2-40B4-BE49-F238E27FC236}">
                <a16:creationId xmlns:a16="http://schemas.microsoft.com/office/drawing/2014/main" id="{42D08CE5-1703-4D93-AFD2-29FD3F620FF8}"/>
              </a:ext>
            </a:extLst>
          </p:cNvPr>
          <p:cNvPicPr preferRelativeResize="0"/>
          <p:nvPr/>
        </p:nvPicPr>
        <p:blipFill>
          <a:blip r:embed="rId2">
            <a:alphaModFix/>
          </a:blip>
          <a:stretch>
            <a:fillRect/>
          </a:stretch>
        </p:blipFill>
        <p:spPr>
          <a:xfrm>
            <a:off x="784226" y="1893926"/>
            <a:ext cx="5143500" cy="3695700"/>
          </a:xfrm>
          <a:prstGeom prst="rect">
            <a:avLst/>
          </a:prstGeom>
          <a:noFill/>
          <a:ln>
            <a:noFill/>
          </a:ln>
        </p:spPr>
      </p:pic>
      <p:pic>
        <p:nvPicPr>
          <p:cNvPr id="11" name="Google Shape;239;p39">
            <a:extLst>
              <a:ext uri="{FF2B5EF4-FFF2-40B4-BE49-F238E27FC236}">
                <a16:creationId xmlns:a16="http://schemas.microsoft.com/office/drawing/2014/main" id="{5C304E4C-F583-438C-90D5-3BC5C038FDEB}"/>
              </a:ext>
            </a:extLst>
          </p:cNvPr>
          <p:cNvPicPr preferRelativeResize="0"/>
          <p:nvPr/>
        </p:nvPicPr>
        <p:blipFill>
          <a:blip r:embed="rId3">
            <a:alphaModFix/>
          </a:blip>
          <a:stretch>
            <a:fillRect/>
          </a:stretch>
        </p:blipFill>
        <p:spPr>
          <a:xfrm>
            <a:off x="6130926" y="1893926"/>
            <a:ext cx="5143500" cy="3695700"/>
          </a:xfrm>
          <a:prstGeom prst="rect">
            <a:avLst/>
          </a:prstGeom>
          <a:noFill/>
          <a:ln>
            <a:noFill/>
          </a:ln>
        </p:spPr>
      </p:pic>
      <p:sp>
        <p:nvSpPr>
          <p:cNvPr id="9" name="TextBox 8">
            <a:extLst>
              <a:ext uri="{FF2B5EF4-FFF2-40B4-BE49-F238E27FC236}">
                <a16:creationId xmlns:a16="http://schemas.microsoft.com/office/drawing/2014/main" id="{D289D310-C4A4-4C47-92E8-F045F3CC8781}"/>
              </a:ext>
            </a:extLst>
          </p:cNvPr>
          <p:cNvSpPr txBox="1"/>
          <p:nvPr/>
        </p:nvSpPr>
        <p:spPr>
          <a:xfrm>
            <a:off x="2896328" y="5854996"/>
            <a:ext cx="1473480" cy="369332"/>
          </a:xfrm>
          <a:prstGeom prst="rect">
            <a:avLst/>
          </a:prstGeom>
          <a:noFill/>
        </p:spPr>
        <p:txBody>
          <a:bodyPr wrap="none" rtlCol="0">
            <a:spAutoFit/>
          </a:bodyPr>
          <a:lstStyle/>
          <a:p>
            <a:r>
              <a:rPr lang="en-US" dirty="0"/>
              <a:t>R</a:t>
            </a:r>
            <a:r>
              <a:rPr lang="en-US" baseline="30000" dirty="0"/>
              <a:t>2</a:t>
            </a:r>
            <a:r>
              <a:rPr lang="en-US" dirty="0"/>
              <a:t> Value = .14</a:t>
            </a:r>
          </a:p>
        </p:txBody>
      </p:sp>
      <p:sp>
        <p:nvSpPr>
          <p:cNvPr id="12" name="TextBox 11">
            <a:extLst>
              <a:ext uri="{FF2B5EF4-FFF2-40B4-BE49-F238E27FC236}">
                <a16:creationId xmlns:a16="http://schemas.microsoft.com/office/drawing/2014/main" id="{DDD89199-591D-423A-9AFA-204BE449120F}"/>
              </a:ext>
            </a:extLst>
          </p:cNvPr>
          <p:cNvSpPr txBox="1"/>
          <p:nvPr/>
        </p:nvSpPr>
        <p:spPr>
          <a:xfrm>
            <a:off x="8355019" y="5854996"/>
            <a:ext cx="1473480" cy="369332"/>
          </a:xfrm>
          <a:prstGeom prst="rect">
            <a:avLst/>
          </a:prstGeom>
          <a:noFill/>
        </p:spPr>
        <p:txBody>
          <a:bodyPr wrap="none" rtlCol="0">
            <a:spAutoFit/>
          </a:bodyPr>
          <a:lstStyle/>
          <a:p>
            <a:r>
              <a:rPr lang="en-US" dirty="0"/>
              <a:t>R</a:t>
            </a:r>
            <a:r>
              <a:rPr lang="en-US" baseline="30000" dirty="0"/>
              <a:t>2</a:t>
            </a:r>
            <a:r>
              <a:rPr lang="en-US" dirty="0"/>
              <a:t> Value = .42</a:t>
            </a:r>
          </a:p>
        </p:txBody>
      </p:sp>
    </p:spTree>
    <p:extLst>
      <p:ext uri="{BB962C8B-B14F-4D97-AF65-F5344CB8AC3E}">
        <p14:creationId xmlns:p14="http://schemas.microsoft.com/office/powerpoint/2010/main" val="178254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A824E2-8181-47E6-B5E6-AF00176364F4}"/>
              </a:ext>
            </a:extLst>
          </p:cNvPr>
          <p:cNvSpPr>
            <a:spLocks noGrp="1"/>
          </p:cNvSpPr>
          <p:nvPr>
            <p:ph idx="1"/>
          </p:nvPr>
        </p:nvSpPr>
        <p:spPr>
          <a:xfrm>
            <a:off x="7019925" y="1063624"/>
            <a:ext cx="4886325" cy="5203825"/>
          </a:xfrm>
        </p:spPr>
        <p:txBody>
          <a:bodyPr>
            <a:normAutofit fontScale="40000" lnSpcReduction="20000"/>
          </a:bodyPr>
          <a:lstStyle/>
          <a:p>
            <a:pPr marL="0" indent="0">
              <a:buNone/>
            </a:pPr>
            <a:r>
              <a:rPr lang="en-US" sz="3000" dirty="0"/>
              <a:t>for location in location:</a:t>
            </a:r>
          </a:p>
          <a:p>
            <a:pPr marL="0" indent="0">
              <a:buNone/>
            </a:pPr>
            <a:r>
              <a:rPr lang="en-US" sz="3000" dirty="0"/>
              <a:t>    </a:t>
            </a:r>
            <a:r>
              <a:rPr lang="en-US" sz="3000" dirty="0" err="1"/>
              <a:t>temp_df</a:t>
            </a:r>
            <a:r>
              <a:rPr lang="en-US" sz="3000" dirty="0"/>
              <a:t> = </a:t>
            </a:r>
            <a:r>
              <a:rPr lang="en-US" sz="3000" dirty="0" err="1"/>
              <a:t>final_df.loc</a:t>
            </a:r>
            <a:r>
              <a:rPr lang="en-US" sz="3000" dirty="0"/>
              <a:t>[</a:t>
            </a:r>
            <a:r>
              <a:rPr lang="en-US" sz="3000" dirty="0" err="1"/>
              <a:t>final_df</a:t>
            </a:r>
            <a:r>
              <a:rPr lang="en-US" sz="3000" dirty="0"/>
              <a:t>["Location"] == location]</a:t>
            </a:r>
          </a:p>
          <a:p>
            <a:pPr marL="0" indent="0">
              <a:buNone/>
            </a:pPr>
            <a:r>
              <a:rPr lang="en-US" sz="3000" dirty="0"/>
              <a:t>    </a:t>
            </a:r>
            <a:r>
              <a:rPr lang="en-US" sz="3000" dirty="0" err="1"/>
              <a:t>vics</a:t>
            </a:r>
            <a:r>
              <a:rPr lang="en-US" sz="3000" dirty="0"/>
              <a:t> = </a:t>
            </a:r>
            <a:r>
              <a:rPr lang="en-US" sz="3000" dirty="0" err="1"/>
              <a:t>temp_df.loc</a:t>
            </a:r>
            <a:r>
              <a:rPr lang="en-US" sz="3000" dirty="0"/>
              <a:t>[:, "Victims"]</a:t>
            </a:r>
          </a:p>
          <a:p>
            <a:pPr marL="0" indent="0">
              <a:buNone/>
            </a:pPr>
            <a:r>
              <a:rPr lang="en-US" sz="3000" dirty="0"/>
              <a:t>    </a:t>
            </a:r>
            <a:r>
              <a:rPr lang="en-US" sz="3000" dirty="0" err="1"/>
              <a:t>inc</a:t>
            </a:r>
            <a:r>
              <a:rPr lang="en-US" sz="3000" dirty="0"/>
              <a:t> = </a:t>
            </a:r>
            <a:r>
              <a:rPr lang="en-US" sz="3000" dirty="0" err="1"/>
              <a:t>temp_df.loc</a:t>
            </a:r>
            <a:r>
              <a:rPr lang="en-US" sz="3000" dirty="0"/>
              <a:t>[:, "Income"]</a:t>
            </a:r>
          </a:p>
          <a:p>
            <a:pPr marL="0" indent="0">
              <a:buNone/>
            </a:pPr>
            <a:r>
              <a:rPr lang="en-US" sz="1500" dirty="0"/>
              <a:t>    </a:t>
            </a:r>
          </a:p>
          <a:p>
            <a:pPr marL="0" indent="0">
              <a:buNone/>
            </a:pPr>
            <a:r>
              <a:rPr lang="en-US" sz="3000" dirty="0"/>
              <a:t>    fig, ax = </a:t>
            </a:r>
            <a:r>
              <a:rPr lang="en-US" sz="3000" dirty="0" err="1"/>
              <a:t>plt.subplots</a:t>
            </a:r>
            <a:r>
              <a:rPr lang="en-US" sz="3000" dirty="0"/>
              <a:t>()</a:t>
            </a:r>
          </a:p>
          <a:p>
            <a:pPr marL="0" indent="0">
              <a:buNone/>
            </a:pPr>
            <a:r>
              <a:rPr lang="en-US" sz="1500" dirty="0"/>
              <a:t>    </a:t>
            </a:r>
          </a:p>
          <a:p>
            <a:pPr marL="0" indent="0">
              <a:buNone/>
            </a:pPr>
            <a:r>
              <a:rPr lang="en-US" dirty="0"/>
              <a:t>    </a:t>
            </a:r>
            <a:r>
              <a:rPr lang="en-US" sz="3000" dirty="0" err="1"/>
              <a:t>fig.suptitle</a:t>
            </a:r>
            <a:r>
              <a:rPr lang="en-US" sz="3000" dirty="0"/>
              <a:t>(location, </a:t>
            </a:r>
            <a:r>
              <a:rPr lang="en-US" sz="3000" dirty="0" err="1"/>
              <a:t>fontsize</a:t>
            </a:r>
            <a:r>
              <a:rPr lang="en-US" sz="3000" dirty="0"/>
              <a:t>=16, </a:t>
            </a:r>
            <a:r>
              <a:rPr lang="en-US" sz="3000" dirty="0" err="1"/>
              <a:t>fontweight</a:t>
            </a:r>
            <a:r>
              <a:rPr lang="en-US" sz="3000" dirty="0"/>
              <a:t>="bold")</a:t>
            </a:r>
          </a:p>
          <a:p>
            <a:pPr marL="0" indent="0">
              <a:buNone/>
            </a:pPr>
            <a:r>
              <a:rPr lang="en-US" sz="3000" dirty="0"/>
              <a:t>    </a:t>
            </a:r>
            <a:r>
              <a:rPr lang="en-US" sz="3000" dirty="0" err="1"/>
              <a:t>ax.set_ylabel</a:t>
            </a:r>
            <a:r>
              <a:rPr lang="en-US" sz="3000" dirty="0"/>
              <a:t>("HH Median Income")</a:t>
            </a:r>
          </a:p>
          <a:p>
            <a:pPr marL="0" indent="0">
              <a:buNone/>
            </a:pPr>
            <a:r>
              <a:rPr lang="en-US" sz="3000" dirty="0"/>
              <a:t>    </a:t>
            </a:r>
            <a:r>
              <a:rPr lang="en-US" sz="3000" dirty="0" err="1"/>
              <a:t>ax.set_xlabel</a:t>
            </a:r>
            <a:r>
              <a:rPr lang="en-US" sz="3000" dirty="0"/>
              <a:t>("Number of Victims")</a:t>
            </a:r>
          </a:p>
          <a:p>
            <a:pPr marL="0" indent="0">
              <a:buNone/>
            </a:pPr>
            <a:r>
              <a:rPr lang="en-US" sz="2000" dirty="0"/>
              <a:t>    </a:t>
            </a:r>
            <a:endParaRPr lang="en-US" sz="1500" dirty="0"/>
          </a:p>
          <a:p>
            <a:pPr marL="0" indent="0">
              <a:buNone/>
            </a:pPr>
            <a:r>
              <a:rPr lang="en-US" dirty="0"/>
              <a:t>    </a:t>
            </a:r>
            <a:r>
              <a:rPr lang="en-US" sz="3000" dirty="0"/>
              <a:t># Set line</a:t>
            </a:r>
          </a:p>
          <a:p>
            <a:pPr marL="0" indent="0">
              <a:buNone/>
            </a:pPr>
            <a:r>
              <a:rPr lang="en-US" sz="3000" dirty="0"/>
              <a:t>    (slope, intercept, _, _, _) = </a:t>
            </a:r>
            <a:r>
              <a:rPr lang="en-US" sz="3000" dirty="0" err="1"/>
              <a:t>linregress</a:t>
            </a:r>
            <a:r>
              <a:rPr lang="en-US" sz="3000" dirty="0"/>
              <a:t>(</a:t>
            </a:r>
            <a:r>
              <a:rPr lang="en-US" sz="3000" dirty="0" err="1"/>
              <a:t>vics</a:t>
            </a:r>
            <a:r>
              <a:rPr lang="en-US" sz="3000" dirty="0"/>
              <a:t>, </a:t>
            </a:r>
            <a:r>
              <a:rPr lang="en-US" sz="3000" dirty="0" err="1"/>
              <a:t>inc</a:t>
            </a:r>
            <a:r>
              <a:rPr lang="en-US" sz="3000" dirty="0"/>
              <a:t>)</a:t>
            </a:r>
          </a:p>
          <a:p>
            <a:pPr marL="0" indent="0">
              <a:buNone/>
            </a:pPr>
            <a:r>
              <a:rPr lang="en-US" sz="3000" dirty="0"/>
              <a:t>    fit = slope * </a:t>
            </a:r>
            <a:r>
              <a:rPr lang="en-US" sz="3000" dirty="0" err="1"/>
              <a:t>vics</a:t>
            </a:r>
            <a:r>
              <a:rPr lang="en-US" sz="3000" dirty="0"/>
              <a:t> + intercept</a:t>
            </a:r>
          </a:p>
          <a:p>
            <a:pPr marL="0" indent="0">
              <a:buNone/>
            </a:pPr>
            <a:r>
              <a:rPr lang="en-US" sz="3000" dirty="0"/>
              <a:t>    slope, intercept, </a:t>
            </a:r>
            <a:r>
              <a:rPr lang="en-US" sz="3000" dirty="0" err="1"/>
              <a:t>r_value</a:t>
            </a:r>
            <a:r>
              <a:rPr lang="en-US" sz="3000" dirty="0"/>
              <a:t>, </a:t>
            </a:r>
            <a:r>
              <a:rPr lang="en-US" sz="3000" dirty="0" err="1"/>
              <a:t>p_value</a:t>
            </a:r>
            <a:r>
              <a:rPr lang="en-US" sz="3000" dirty="0"/>
              <a:t>, </a:t>
            </a:r>
            <a:r>
              <a:rPr lang="en-US" sz="3000" dirty="0" err="1"/>
              <a:t>std_err</a:t>
            </a:r>
            <a:r>
              <a:rPr lang="en-US" sz="3000" dirty="0"/>
              <a:t> = </a:t>
            </a:r>
            <a:r>
              <a:rPr lang="en-US" sz="3000" dirty="0" err="1"/>
              <a:t>scipy.stats.linregress</a:t>
            </a:r>
            <a:r>
              <a:rPr lang="en-US" sz="3000" dirty="0"/>
              <a:t>(</a:t>
            </a:r>
            <a:r>
              <a:rPr lang="en-US" sz="3000" dirty="0" err="1"/>
              <a:t>vics</a:t>
            </a:r>
            <a:r>
              <a:rPr lang="en-US" sz="3000" dirty="0"/>
              <a:t>, </a:t>
            </a:r>
            <a:r>
              <a:rPr lang="en-US" sz="3000" dirty="0" err="1"/>
              <a:t>inc</a:t>
            </a:r>
            <a:r>
              <a:rPr lang="en-US" sz="3000" dirty="0"/>
              <a:t>)</a:t>
            </a:r>
          </a:p>
          <a:p>
            <a:pPr marL="0" indent="0">
              <a:buNone/>
            </a:pPr>
            <a:r>
              <a:rPr lang="en-US" sz="1300" dirty="0"/>
              <a:t>    </a:t>
            </a:r>
          </a:p>
          <a:p>
            <a:pPr marL="0" indent="0">
              <a:buNone/>
            </a:pPr>
            <a:r>
              <a:rPr lang="en-US" sz="3000" dirty="0"/>
              <a:t>    </a:t>
            </a:r>
            <a:r>
              <a:rPr lang="en-US" sz="3000" dirty="0" err="1"/>
              <a:t>r_squared</a:t>
            </a:r>
            <a:r>
              <a:rPr lang="en-US" sz="3000" dirty="0"/>
              <a:t> = </a:t>
            </a:r>
            <a:r>
              <a:rPr lang="en-US" sz="3000" dirty="0" err="1"/>
              <a:t>r_value</a:t>
            </a:r>
            <a:r>
              <a:rPr lang="en-US" sz="3000" dirty="0"/>
              <a:t>**2</a:t>
            </a:r>
          </a:p>
          <a:p>
            <a:pPr marL="0" indent="0">
              <a:buNone/>
            </a:pPr>
            <a:r>
              <a:rPr lang="en-US" sz="2000" dirty="0"/>
              <a:t>    </a:t>
            </a:r>
            <a:endParaRPr lang="en-US" sz="1500" dirty="0"/>
          </a:p>
          <a:p>
            <a:pPr marL="0" indent="0">
              <a:buNone/>
            </a:pPr>
            <a:r>
              <a:rPr lang="en-US" sz="3000" dirty="0"/>
              <a:t>    </a:t>
            </a:r>
            <a:r>
              <a:rPr lang="en-US" sz="3000" dirty="0" err="1"/>
              <a:t>name.append</a:t>
            </a:r>
            <a:r>
              <a:rPr lang="en-US" sz="3000" dirty="0"/>
              <a:t>(location)</a:t>
            </a:r>
          </a:p>
          <a:p>
            <a:pPr marL="0" indent="0">
              <a:buNone/>
            </a:pPr>
            <a:r>
              <a:rPr lang="en-US" sz="3000" dirty="0"/>
              <a:t>    </a:t>
            </a:r>
            <a:r>
              <a:rPr lang="en-US" sz="3000" dirty="0" err="1"/>
              <a:t>r_sqr.append</a:t>
            </a:r>
            <a:r>
              <a:rPr lang="en-US" sz="3000" dirty="0"/>
              <a:t>(</a:t>
            </a:r>
            <a:r>
              <a:rPr lang="en-US" sz="3000" dirty="0" err="1"/>
              <a:t>r_squared</a:t>
            </a:r>
            <a:r>
              <a:rPr lang="en-US" sz="3000" dirty="0"/>
              <a:t>) </a:t>
            </a:r>
          </a:p>
          <a:p>
            <a:pPr marL="0" indent="0">
              <a:buNone/>
            </a:pPr>
            <a:r>
              <a:rPr lang="en-US" sz="3000" dirty="0"/>
              <a:t>    </a:t>
            </a:r>
            <a:r>
              <a:rPr lang="en-US" sz="3000" dirty="0" err="1"/>
              <a:t>p_val.append</a:t>
            </a:r>
            <a:r>
              <a:rPr lang="en-US" sz="3000" dirty="0"/>
              <a:t>(</a:t>
            </a:r>
            <a:r>
              <a:rPr lang="en-US" sz="3000" dirty="0" err="1"/>
              <a:t>p_value</a:t>
            </a:r>
            <a:r>
              <a:rPr lang="en-US" sz="3000" dirty="0"/>
              <a:t>)</a:t>
            </a:r>
          </a:p>
          <a:p>
            <a:endParaRPr lang="en-US" dirty="0"/>
          </a:p>
        </p:txBody>
      </p:sp>
      <p:sp>
        <p:nvSpPr>
          <p:cNvPr id="4" name="Date Placeholder 3">
            <a:extLst>
              <a:ext uri="{FF2B5EF4-FFF2-40B4-BE49-F238E27FC236}">
                <a16:creationId xmlns:a16="http://schemas.microsoft.com/office/drawing/2014/main" id="{6E2A8907-F769-4AA4-BB68-AEAE01F5917F}"/>
              </a:ext>
            </a:extLst>
          </p:cNvPr>
          <p:cNvSpPr>
            <a:spLocks noGrp="1"/>
          </p:cNvSpPr>
          <p:nvPr>
            <p:ph type="dt" sz="half" idx="10"/>
          </p:nvPr>
        </p:nvSpPr>
        <p:spPr/>
        <p:txBody>
          <a:bodyPr/>
          <a:lstStyle/>
          <a:p>
            <a:pPr algn="ctr"/>
            <a:r>
              <a:rPr lang="en-US"/>
              <a:t>4/9/2019</a:t>
            </a:r>
            <a:endParaRPr lang="en-US" dirty="0"/>
          </a:p>
        </p:txBody>
      </p:sp>
      <p:sp>
        <p:nvSpPr>
          <p:cNvPr id="5" name="Footer Placeholder 4">
            <a:extLst>
              <a:ext uri="{FF2B5EF4-FFF2-40B4-BE49-F238E27FC236}">
                <a16:creationId xmlns:a16="http://schemas.microsoft.com/office/drawing/2014/main" id="{015D8F41-D4D8-4258-B85A-A7307EDEB858}"/>
              </a:ext>
            </a:extLst>
          </p:cNvPr>
          <p:cNvSpPr>
            <a:spLocks noGrp="1"/>
          </p:cNvSpPr>
          <p:nvPr>
            <p:ph type="ftr" sz="quarter" idx="11"/>
          </p:nvPr>
        </p:nvSpPr>
        <p:spPr/>
        <p:txBody>
          <a:bodyPr/>
          <a:lstStyle/>
          <a:p>
            <a:r>
              <a:rPr lang="en-US"/>
              <a:t>Slide #</a:t>
            </a:r>
            <a:endParaRPr lang="en-US" dirty="0"/>
          </a:p>
        </p:txBody>
      </p:sp>
      <p:sp>
        <p:nvSpPr>
          <p:cNvPr id="6" name="Slide Number Placeholder 5">
            <a:extLst>
              <a:ext uri="{FF2B5EF4-FFF2-40B4-BE49-F238E27FC236}">
                <a16:creationId xmlns:a16="http://schemas.microsoft.com/office/drawing/2014/main" id="{79E4EBCE-D300-4348-A19B-BE5115D7136C}"/>
              </a:ext>
            </a:extLst>
          </p:cNvPr>
          <p:cNvSpPr>
            <a:spLocks noGrp="1"/>
          </p:cNvSpPr>
          <p:nvPr>
            <p:ph type="sldNum" sz="quarter" idx="12"/>
          </p:nvPr>
        </p:nvSpPr>
        <p:spPr/>
        <p:txBody>
          <a:bodyPr/>
          <a:lstStyle/>
          <a:p>
            <a:r>
              <a:rPr lang="en-US"/>
              <a:t> </a:t>
            </a:r>
            <a:fld id="{636B14B9-8F34-4888-B2E8-F53E15B0E84C}" type="slidenum">
              <a:rPr lang="en-US" smtClean="0"/>
              <a:pPr/>
              <a:t>17</a:t>
            </a:fld>
            <a:endParaRPr lang="en-US" dirty="0"/>
          </a:p>
        </p:txBody>
      </p:sp>
      <p:sp>
        <p:nvSpPr>
          <p:cNvPr id="8" name="Google Shape;136;p26">
            <a:extLst>
              <a:ext uri="{FF2B5EF4-FFF2-40B4-BE49-F238E27FC236}">
                <a16:creationId xmlns:a16="http://schemas.microsoft.com/office/drawing/2014/main" id="{E9D105DE-68CB-4307-99A5-A4CEB4600BDF}"/>
              </a:ext>
            </a:extLst>
          </p:cNvPr>
          <p:cNvSpPr txBox="1">
            <a:spLocks/>
          </p:cNvSpPr>
          <p:nvPr/>
        </p:nvSpPr>
        <p:spPr>
          <a:xfrm>
            <a:off x="0" y="142828"/>
            <a:ext cx="12269821" cy="549275"/>
          </a:xfrm>
          <a:prstGeom prst="rect">
            <a:avLst/>
          </a:prstGeom>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Courier New" panose="02070309020205020404" pitchFamily="49" charset="0"/>
              </a:defRPr>
            </a:lvl1pPr>
          </a:lstStyle>
          <a:p>
            <a:pPr algn="ctr">
              <a:spcBef>
                <a:spcPts val="0"/>
              </a:spcBef>
            </a:pPr>
            <a:r>
              <a:rPr lang="en" dirty="0"/>
              <a:t>Hate Crime </a:t>
            </a:r>
            <a:r>
              <a:rPr lang="en-US" dirty="0"/>
              <a:t>by State Level Comparisons</a:t>
            </a:r>
          </a:p>
        </p:txBody>
      </p:sp>
      <p:pic>
        <p:nvPicPr>
          <p:cNvPr id="9" name="Google Shape;245;p40">
            <a:extLst>
              <a:ext uri="{FF2B5EF4-FFF2-40B4-BE49-F238E27FC236}">
                <a16:creationId xmlns:a16="http://schemas.microsoft.com/office/drawing/2014/main" id="{8435EBC8-D4E2-4559-86B4-EA2348771505}"/>
              </a:ext>
            </a:extLst>
          </p:cNvPr>
          <p:cNvPicPr preferRelativeResize="0"/>
          <p:nvPr/>
        </p:nvPicPr>
        <p:blipFill>
          <a:blip r:embed="rId2">
            <a:alphaModFix/>
          </a:blip>
          <a:stretch>
            <a:fillRect/>
          </a:stretch>
        </p:blipFill>
        <p:spPr>
          <a:xfrm>
            <a:off x="366411" y="1214481"/>
            <a:ext cx="3048000" cy="2171700"/>
          </a:xfrm>
          <a:prstGeom prst="rect">
            <a:avLst/>
          </a:prstGeom>
          <a:noFill/>
          <a:ln>
            <a:noFill/>
          </a:ln>
        </p:spPr>
      </p:pic>
      <p:pic>
        <p:nvPicPr>
          <p:cNvPr id="10" name="Google Shape;246;p40">
            <a:extLst>
              <a:ext uri="{FF2B5EF4-FFF2-40B4-BE49-F238E27FC236}">
                <a16:creationId xmlns:a16="http://schemas.microsoft.com/office/drawing/2014/main" id="{84012A86-0EB4-4457-80C7-A1EB97FEF272}"/>
              </a:ext>
            </a:extLst>
          </p:cNvPr>
          <p:cNvPicPr preferRelativeResize="0"/>
          <p:nvPr/>
        </p:nvPicPr>
        <p:blipFill>
          <a:blip r:embed="rId3">
            <a:alphaModFix/>
          </a:blip>
          <a:stretch>
            <a:fillRect/>
          </a:stretch>
        </p:blipFill>
        <p:spPr>
          <a:xfrm>
            <a:off x="3597932" y="1210663"/>
            <a:ext cx="3048000" cy="2179320"/>
          </a:xfrm>
          <a:prstGeom prst="rect">
            <a:avLst/>
          </a:prstGeom>
          <a:noFill/>
          <a:ln>
            <a:noFill/>
          </a:ln>
        </p:spPr>
      </p:pic>
      <p:pic>
        <p:nvPicPr>
          <p:cNvPr id="11" name="Google Shape;247;p40">
            <a:extLst>
              <a:ext uri="{FF2B5EF4-FFF2-40B4-BE49-F238E27FC236}">
                <a16:creationId xmlns:a16="http://schemas.microsoft.com/office/drawing/2014/main" id="{E168A926-45A7-42E8-8700-869D553101B6}"/>
              </a:ext>
            </a:extLst>
          </p:cNvPr>
          <p:cNvPicPr preferRelativeResize="0"/>
          <p:nvPr/>
        </p:nvPicPr>
        <p:blipFill>
          <a:blip r:embed="rId4">
            <a:alphaModFix/>
          </a:blip>
          <a:stretch>
            <a:fillRect/>
          </a:stretch>
        </p:blipFill>
        <p:spPr>
          <a:xfrm>
            <a:off x="3597947" y="3911077"/>
            <a:ext cx="3048000" cy="2194560"/>
          </a:xfrm>
          <a:prstGeom prst="rect">
            <a:avLst/>
          </a:prstGeom>
          <a:noFill/>
          <a:ln>
            <a:noFill/>
          </a:ln>
        </p:spPr>
      </p:pic>
      <p:pic>
        <p:nvPicPr>
          <p:cNvPr id="12" name="Google Shape;248;p40">
            <a:extLst>
              <a:ext uri="{FF2B5EF4-FFF2-40B4-BE49-F238E27FC236}">
                <a16:creationId xmlns:a16="http://schemas.microsoft.com/office/drawing/2014/main" id="{DBD63B56-ABD0-4C80-9741-480319A96402}"/>
              </a:ext>
            </a:extLst>
          </p:cNvPr>
          <p:cNvPicPr preferRelativeResize="0"/>
          <p:nvPr/>
        </p:nvPicPr>
        <p:blipFill>
          <a:blip r:embed="rId5">
            <a:alphaModFix/>
          </a:blip>
          <a:stretch>
            <a:fillRect/>
          </a:stretch>
        </p:blipFill>
        <p:spPr>
          <a:xfrm>
            <a:off x="366400" y="3922485"/>
            <a:ext cx="3048000" cy="2171700"/>
          </a:xfrm>
          <a:prstGeom prst="rect">
            <a:avLst/>
          </a:prstGeom>
          <a:noFill/>
          <a:ln>
            <a:noFill/>
          </a:ln>
        </p:spPr>
      </p:pic>
      <p:sp>
        <p:nvSpPr>
          <p:cNvPr id="13" name="TextBox 12">
            <a:extLst>
              <a:ext uri="{FF2B5EF4-FFF2-40B4-BE49-F238E27FC236}">
                <a16:creationId xmlns:a16="http://schemas.microsoft.com/office/drawing/2014/main" id="{5F65093D-DADD-4BDE-90A2-04D8CAC21BA9}"/>
              </a:ext>
            </a:extLst>
          </p:cNvPr>
          <p:cNvSpPr txBox="1"/>
          <p:nvPr/>
        </p:nvSpPr>
        <p:spPr>
          <a:xfrm>
            <a:off x="1400037" y="3429000"/>
            <a:ext cx="1327415" cy="338554"/>
          </a:xfrm>
          <a:prstGeom prst="rect">
            <a:avLst/>
          </a:prstGeom>
          <a:noFill/>
        </p:spPr>
        <p:txBody>
          <a:bodyPr wrap="none" rtlCol="0">
            <a:spAutoFit/>
          </a:bodyPr>
          <a:lstStyle/>
          <a:p>
            <a:r>
              <a:rPr lang="en-US" sz="1600" dirty="0"/>
              <a:t>R</a:t>
            </a:r>
            <a:r>
              <a:rPr lang="en-US" sz="1600" baseline="30000" dirty="0"/>
              <a:t>2</a:t>
            </a:r>
            <a:r>
              <a:rPr lang="en-US" sz="1600" dirty="0"/>
              <a:t> Value = .01</a:t>
            </a:r>
          </a:p>
        </p:txBody>
      </p:sp>
      <p:sp>
        <p:nvSpPr>
          <p:cNvPr id="14" name="TextBox 13">
            <a:extLst>
              <a:ext uri="{FF2B5EF4-FFF2-40B4-BE49-F238E27FC236}">
                <a16:creationId xmlns:a16="http://schemas.microsoft.com/office/drawing/2014/main" id="{1A8265C5-5FD5-46B2-9045-93C7DEBDF3C9}"/>
              </a:ext>
            </a:extLst>
          </p:cNvPr>
          <p:cNvSpPr txBox="1"/>
          <p:nvPr/>
        </p:nvSpPr>
        <p:spPr>
          <a:xfrm>
            <a:off x="4669709" y="3421624"/>
            <a:ext cx="1327415" cy="338554"/>
          </a:xfrm>
          <a:prstGeom prst="rect">
            <a:avLst/>
          </a:prstGeom>
          <a:noFill/>
        </p:spPr>
        <p:txBody>
          <a:bodyPr wrap="none" rtlCol="0">
            <a:spAutoFit/>
          </a:bodyPr>
          <a:lstStyle/>
          <a:p>
            <a:r>
              <a:rPr lang="en-US" sz="1600" dirty="0"/>
              <a:t>R</a:t>
            </a:r>
            <a:r>
              <a:rPr lang="en-US" sz="1600" baseline="30000" dirty="0"/>
              <a:t>2</a:t>
            </a:r>
            <a:r>
              <a:rPr lang="en-US" sz="1600" dirty="0"/>
              <a:t> Value = .37</a:t>
            </a:r>
          </a:p>
        </p:txBody>
      </p:sp>
      <p:sp>
        <p:nvSpPr>
          <p:cNvPr id="15" name="TextBox 14">
            <a:extLst>
              <a:ext uri="{FF2B5EF4-FFF2-40B4-BE49-F238E27FC236}">
                <a16:creationId xmlns:a16="http://schemas.microsoft.com/office/drawing/2014/main" id="{20A81DD8-FEC2-4113-B4F2-6AABA6754CE4}"/>
              </a:ext>
            </a:extLst>
          </p:cNvPr>
          <p:cNvSpPr txBox="1"/>
          <p:nvPr/>
        </p:nvSpPr>
        <p:spPr>
          <a:xfrm>
            <a:off x="1400032" y="6144485"/>
            <a:ext cx="1327415" cy="338554"/>
          </a:xfrm>
          <a:prstGeom prst="rect">
            <a:avLst/>
          </a:prstGeom>
          <a:noFill/>
        </p:spPr>
        <p:txBody>
          <a:bodyPr wrap="none" rtlCol="0">
            <a:spAutoFit/>
          </a:bodyPr>
          <a:lstStyle/>
          <a:p>
            <a:r>
              <a:rPr lang="en-US" sz="1600" dirty="0"/>
              <a:t>R</a:t>
            </a:r>
            <a:r>
              <a:rPr lang="en-US" sz="1600" baseline="30000" dirty="0"/>
              <a:t>2</a:t>
            </a:r>
            <a:r>
              <a:rPr lang="en-US" sz="1600" dirty="0"/>
              <a:t> Value = .17</a:t>
            </a:r>
          </a:p>
        </p:txBody>
      </p:sp>
      <p:sp>
        <p:nvSpPr>
          <p:cNvPr id="16" name="TextBox 15">
            <a:extLst>
              <a:ext uri="{FF2B5EF4-FFF2-40B4-BE49-F238E27FC236}">
                <a16:creationId xmlns:a16="http://schemas.microsoft.com/office/drawing/2014/main" id="{E86F43BA-B734-4B4E-9165-5B7C9F55F8A2}"/>
              </a:ext>
            </a:extLst>
          </p:cNvPr>
          <p:cNvSpPr txBox="1"/>
          <p:nvPr/>
        </p:nvSpPr>
        <p:spPr>
          <a:xfrm>
            <a:off x="4669704" y="6137109"/>
            <a:ext cx="1327415" cy="338554"/>
          </a:xfrm>
          <a:prstGeom prst="rect">
            <a:avLst/>
          </a:prstGeom>
          <a:noFill/>
        </p:spPr>
        <p:txBody>
          <a:bodyPr wrap="none" rtlCol="0">
            <a:spAutoFit/>
          </a:bodyPr>
          <a:lstStyle/>
          <a:p>
            <a:r>
              <a:rPr lang="en-US" sz="1600" dirty="0"/>
              <a:t>R</a:t>
            </a:r>
            <a:r>
              <a:rPr lang="en-US" sz="1600" baseline="30000" dirty="0"/>
              <a:t>2</a:t>
            </a:r>
            <a:r>
              <a:rPr lang="en-US" sz="1600" dirty="0"/>
              <a:t> Value = .05</a:t>
            </a:r>
          </a:p>
        </p:txBody>
      </p:sp>
    </p:spTree>
    <p:extLst>
      <p:ext uri="{BB962C8B-B14F-4D97-AF65-F5344CB8AC3E}">
        <p14:creationId xmlns:p14="http://schemas.microsoft.com/office/powerpoint/2010/main" val="1011421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A824E2-8181-47E6-B5E6-AF00176364F4}"/>
              </a:ext>
            </a:extLst>
          </p:cNvPr>
          <p:cNvSpPr>
            <a:spLocks noGrp="1"/>
          </p:cNvSpPr>
          <p:nvPr>
            <p:ph idx="1"/>
          </p:nvPr>
        </p:nvSpPr>
        <p:spPr>
          <a:xfrm>
            <a:off x="7198468" y="1063624"/>
            <a:ext cx="4707782" cy="5203825"/>
          </a:xfrm>
        </p:spPr>
        <p:txBody>
          <a:bodyPr>
            <a:normAutofit/>
          </a:bodyPr>
          <a:lstStyle/>
          <a:p>
            <a:pPr fontAlgn="base"/>
            <a:r>
              <a:rPr lang="en-US" sz="2400" dirty="0"/>
              <a:t>Among the top 10 states, Maryland and North Dakota  correlated the highest with our violent crime data set.</a:t>
            </a:r>
          </a:p>
          <a:p>
            <a:pPr fontAlgn="base"/>
            <a:endParaRPr lang="en-US" sz="2400" dirty="0"/>
          </a:p>
          <a:p>
            <a:pPr fontAlgn="base"/>
            <a:r>
              <a:rPr lang="en-US" sz="2400" dirty="0"/>
              <a:t>If there is a relationship between crime data and median HH income data, it is not demonstrated in our analysis.</a:t>
            </a:r>
          </a:p>
          <a:p>
            <a:pPr marL="0" indent="0" fontAlgn="base">
              <a:buNone/>
            </a:pPr>
            <a:endParaRPr lang="en-US" sz="2400" dirty="0"/>
          </a:p>
          <a:p>
            <a:pPr fontAlgn="base"/>
            <a:r>
              <a:rPr lang="en-US" sz="2400" dirty="0"/>
              <a:t>In other words, the data suggests that the ‘null’ argument is still valid.</a:t>
            </a:r>
          </a:p>
          <a:p>
            <a:endParaRPr lang="en-US" dirty="0"/>
          </a:p>
        </p:txBody>
      </p:sp>
      <p:sp>
        <p:nvSpPr>
          <p:cNvPr id="4" name="Date Placeholder 3">
            <a:extLst>
              <a:ext uri="{FF2B5EF4-FFF2-40B4-BE49-F238E27FC236}">
                <a16:creationId xmlns:a16="http://schemas.microsoft.com/office/drawing/2014/main" id="{6E2A8907-F769-4AA4-BB68-AEAE01F5917F}"/>
              </a:ext>
            </a:extLst>
          </p:cNvPr>
          <p:cNvSpPr>
            <a:spLocks noGrp="1"/>
          </p:cNvSpPr>
          <p:nvPr>
            <p:ph type="dt" sz="half" idx="10"/>
          </p:nvPr>
        </p:nvSpPr>
        <p:spPr/>
        <p:txBody>
          <a:bodyPr/>
          <a:lstStyle/>
          <a:p>
            <a:pPr algn="ctr"/>
            <a:r>
              <a:rPr lang="en-US"/>
              <a:t>4/9/2019</a:t>
            </a:r>
            <a:endParaRPr lang="en-US" dirty="0"/>
          </a:p>
        </p:txBody>
      </p:sp>
      <p:sp>
        <p:nvSpPr>
          <p:cNvPr id="5" name="Footer Placeholder 4">
            <a:extLst>
              <a:ext uri="{FF2B5EF4-FFF2-40B4-BE49-F238E27FC236}">
                <a16:creationId xmlns:a16="http://schemas.microsoft.com/office/drawing/2014/main" id="{015D8F41-D4D8-4258-B85A-A7307EDEB858}"/>
              </a:ext>
            </a:extLst>
          </p:cNvPr>
          <p:cNvSpPr>
            <a:spLocks noGrp="1"/>
          </p:cNvSpPr>
          <p:nvPr>
            <p:ph type="ftr" sz="quarter" idx="11"/>
          </p:nvPr>
        </p:nvSpPr>
        <p:spPr/>
        <p:txBody>
          <a:bodyPr/>
          <a:lstStyle/>
          <a:p>
            <a:r>
              <a:rPr lang="en-US"/>
              <a:t>Slide #</a:t>
            </a:r>
            <a:endParaRPr lang="en-US" dirty="0"/>
          </a:p>
        </p:txBody>
      </p:sp>
      <p:sp>
        <p:nvSpPr>
          <p:cNvPr id="6" name="Slide Number Placeholder 5">
            <a:extLst>
              <a:ext uri="{FF2B5EF4-FFF2-40B4-BE49-F238E27FC236}">
                <a16:creationId xmlns:a16="http://schemas.microsoft.com/office/drawing/2014/main" id="{79E4EBCE-D300-4348-A19B-BE5115D7136C}"/>
              </a:ext>
            </a:extLst>
          </p:cNvPr>
          <p:cNvSpPr>
            <a:spLocks noGrp="1"/>
          </p:cNvSpPr>
          <p:nvPr>
            <p:ph type="sldNum" sz="quarter" idx="12"/>
          </p:nvPr>
        </p:nvSpPr>
        <p:spPr/>
        <p:txBody>
          <a:bodyPr/>
          <a:lstStyle/>
          <a:p>
            <a:r>
              <a:rPr lang="en-US"/>
              <a:t> </a:t>
            </a:r>
            <a:fld id="{636B14B9-8F34-4888-B2E8-F53E15B0E84C}" type="slidenum">
              <a:rPr lang="en-US" smtClean="0"/>
              <a:pPr/>
              <a:t>18</a:t>
            </a:fld>
            <a:endParaRPr lang="en-US" dirty="0"/>
          </a:p>
        </p:txBody>
      </p:sp>
      <p:pic>
        <p:nvPicPr>
          <p:cNvPr id="7" name="Google Shape;255;p41">
            <a:extLst>
              <a:ext uri="{FF2B5EF4-FFF2-40B4-BE49-F238E27FC236}">
                <a16:creationId xmlns:a16="http://schemas.microsoft.com/office/drawing/2014/main" id="{4A92011F-0836-4DB4-9F9E-85708901B0A9}"/>
              </a:ext>
            </a:extLst>
          </p:cNvPr>
          <p:cNvPicPr preferRelativeResize="0"/>
          <p:nvPr/>
        </p:nvPicPr>
        <p:blipFill>
          <a:blip r:embed="rId2">
            <a:alphaModFix/>
          </a:blip>
          <a:stretch>
            <a:fillRect/>
          </a:stretch>
        </p:blipFill>
        <p:spPr>
          <a:xfrm>
            <a:off x="281021" y="1163782"/>
            <a:ext cx="6701670" cy="4641743"/>
          </a:xfrm>
          <a:prstGeom prst="rect">
            <a:avLst/>
          </a:prstGeom>
          <a:noFill/>
          <a:ln>
            <a:noFill/>
          </a:ln>
        </p:spPr>
      </p:pic>
      <p:sp>
        <p:nvSpPr>
          <p:cNvPr id="8" name="Google Shape;136;p26">
            <a:extLst>
              <a:ext uri="{FF2B5EF4-FFF2-40B4-BE49-F238E27FC236}">
                <a16:creationId xmlns:a16="http://schemas.microsoft.com/office/drawing/2014/main" id="{E9D105DE-68CB-4307-99A5-A4CEB4600BDF}"/>
              </a:ext>
            </a:extLst>
          </p:cNvPr>
          <p:cNvSpPr txBox="1">
            <a:spLocks/>
          </p:cNvSpPr>
          <p:nvPr/>
        </p:nvSpPr>
        <p:spPr>
          <a:xfrm>
            <a:off x="0" y="142828"/>
            <a:ext cx="12269821" cy="549275"/>
          </a:xfrm>
          <a:prstGeom prst="rect">
            <a:avLst/>
          </a:prstGeom>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Courier New" panose="02070309020205020404" pitchFamily="49" charset="0"/>
              </a:defRPr>
            </a:lvl1pPr>
          </a:lstStyle>
          <a:p>
            <a:pPr algn="ctr">
              <a:spcBef>
                <a:spcPts val="0"/>
              </a:spcBef>
            </a:pPr>
            <a:r>
              <a:rPr lang="en-US" dirty="0"/>
              <a:t>States With Highest Correlation</a:t>
            </a:r>
          </a:p>
        </p:txBody>
      </p:sp>
    </p:spTree>
    <p:extLst>
      <p:ext uri="{BB962C8B-B14F-4D97-AF65-F5344CB8AC3E}">
        <p14:creationId xmlns:p14="http://schemas.microsoft.com/office/powerpoint/2010/main" val="690265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56ED-F2F2-4D79-9A05-2C2C4DD05FBE}"/>
              </a:ext>
            </a:extLst>
          </p:cNvPr>
          <p:cNvSpPr>
            <a:spLocks noGrp="1"/>
          </p:cNvSpPr>
          <p:nvPr>
            <p:ph type="title"/>
          </p:nvPr>
        </p:nvSpPr>
        <p:spPr/>
        <p:txBody>
          <a:bodyPr/>
          <a:lstStyle/>
          <a:p>
            <a:pPr algn="ctr"/>
            <a:r>
              <a:rPr lang="en-US" dirty="0"/>
              <a:t>Conclusions</a:t>
            </a:r>
          </a:p>
        </p:txBody>
      </p:sp>
      <p:sp>
        <p:nvSpPr>
          <p:cNvPr id="3" name="Content Placeholder 2">
            <a:extLst>
              <a:ext uri="{FF2B5EF4-FFF2-40B4-BE49-F238E27FC236}">
                <a16:creationId xmlns:a16="http://schemas.microsoft.com/office/drawing/2014/main" id="{84F7C7A6-5A8E-4E9A-91DB-DC2D4B0C4B68}"/>
              </a:ext>
            </a:extLst>
          </p:cNvPr>
          <p:cNvSpPr>
            <a:spLocks noGrp="1"/>
          </p:cNvSpPr>
          <p:nvPr>
            <p:ph idx="1"/>
          </p:nvPr>
        </p:nvSpPr>
        <p:spPr/>
        <p:txBody>
          <a:bodyPr>
            <a:normAutofit/>
          </a:bodyPr>
          <a:lstStyle/>
          <a:p>
            <a:r>
              <a:rPr lang="en-US" sz="2400" dirty="0"/>
              <a:t>Data hampered by limited reporting, but clear trends emerge with offender biases and bias variations throughout the US. For example, bias against African Americans is 2x’s greater nationally than next largest group and top bias in every State except two, NY &amp; AR.</a:t>
            </a:r>
          </a:p>
          <a:p>
            <a:pPr marL="0" indent="0">
              <a:buNone/>
            </a:pPr>
            <a:endParaRPr lang="en-US" dirty="0"/>
          </a:p>
          <a:p>
            <a:r>
              <a:rPr lang="en-US" sz="2400" dirty="0"/>
              <a:t>Certain biases that motivate hate crimes, as well as hate crime offense types, do appear to fluctuate over time. Particularly, the most prevalent types of hate crime biases and offense types experience the most fluctuation and sensitivity to significant world events. </a:t>
            </a:r>
          </a:p>
          <a:p>
            <a:pPr marL="0" indent="0">
              <a:buNone/>
            </a:pPr>
            <a:endParaRPr lang="en-US" dirty="0"/>
          </a:p>
          <a:p>
            <a:r>
              <a:rPr lang="en-US" sz="2400" dirty="0"/>
              <a:t>The size of city showed different levels of hate crime offenses. In the second visualization, hate crime offense type was very different based of the group of people targeted</a:t>
            </a:r>
            <a:r>
              <a:rPr lang="en-US" dirty="0"/>
              <a:t>.</a:t>
            </a:r>
          </a:p>
          <a:p>
            <a:endParaRPr lang="en-US" dirty="0"/>
          </a:p>
          <a:p>
            <a:r>
              <a:rPr lang="en-US" sz="2400" dirty="0"/>
              <a:t>Income correlates slightly with violent crime rates but results are mixed and vary by state.</a:t>
            </a:r>
          </a:p>
          <a:p>
            <a:endParaRPr lang="en-US" dirty="0"/>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372527F0-FE26-429A-931A-BC9CCF2B0B28}"/>
              </a:ext>
            </a:extLst>
          </p:cNvPr>
          <p:cNvSpPr>
            <a:spLocks noGrp="1"/>
          </p:cNvSpPr>
          <p:nvPr>
            <p:ph type="dt" sz="half" idx="10"/>
          </p:nvPr>
        </p:nvSpPr>
        <p:spPr/>
        <p:txBody>
          <a:bodyPr/>
          <a:lstStyle/>
          <a:p>
            <a:pPr algn="ctr"/>
            <a:r>
              <a:rPr lang="en-US"/>
              <a:t>4/9/2019</a:t>
            </a:r>
            <a:endParaRPr lang="en-US" dirty="0"/>
          </a:p>
        </p:txBody>
      </p:sp>
      <p:sp>
        <p:nvSpPr>
          <p:cNvPr id="5" name="Footer Placeholder 4">
            <a:extLst>
              <a:ext uri="{FF2B5EF4-FFF2-40B4-BE49-F238E27FC236}">
                <a16:creationId xmlns:a16="http://schemas.microsoft.com/office/drawing/2014/main" id="{3FF83D23-32AF-4DE0-B273-A0A37F93DD53}"/>
              </a:ext>
            </a:extLst>
          </p:cNvPr>
          <p:cNvSpPr>
            <a:spLocks noGrp="1"/>
          </p:cNvSpPr>
          <p:nvPr>
            <p:ph type="ftr" sz="quarter" idx="11"/>
          </p:nvPr>
        </p:nvSpPr>
        <p:spPr/>
        <p:txBody>
          <a:bodyPr/>
          <a:lstStyle/>
          <a:p>
            <a:r>
              <a:rPr lang="en-US"/>
              <a:t>Slide #</a:t>
            </a:r>
            <a:endParaRPr lang="en-US" dirty="0"/>
          </a:p>
        </p:txBody>
      </p:sp>
      <p:sp>
        <p:nvSpPr>
          <p:cNvPr id="6" name="Slide Number Placeholder 5">
            <a:extLst>
              <a:ext uri="{FF2B5EF4-FFF2-40B4-BE49-F238E27FC236}">
                <a16:creationId xmlns:a16="http://schemas.microsoft.com/office/drawing/2014/main" id="{3252F435-0B03-437A-A1DF-FDA1F5F9EE8A}"/>
              </a:ext>
            </a:extLst>
          </p:cNvPr>
          <p:cNvSpPr>
            <a:spLocks noGrp="1"/>
          </p:cNvSpPr>
          <p:nvPr>
            <p:ph type="sldNum" sz="quarter" idx="12"/>
          </p:nvPr>
        </p:nvSpPr>
        <p:spPr/>
        <p:txBody>
          <a:bodyPr/>
          <a:lstStyle/>
          <a:p>
            <a:r>
              <a:rPr lang="en-US"/>
              <a:t> </a:t>
            </a:r>
            <a:fld id="{636B14B9-8F34-4888-B2E8-F53E15B0E84C}" type="slidenum">
              <a:rPr lang="en-US" smtClean="0"/>
              <a:pPr/>
              <a:t>19</a:t>
            </a:fld>
            <a:endParaRPr lang="en-US" dirty="0"/>
          </a:p>
        </p:txBody>
      </p:sp>
    </p:spTree>
    <p:extLst>
      <p:ext uri="{BB962C8B-B14F-4D97-AF65-F5344CB8AC3E}">
        <p14:creationId xmlns:p14="http://schemas.microsoft.com/office/powerpoint/2010/main" val="1004073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23850" y="176212"/>
            <a:ext cx="11468100" cy="549275"/>
          </a:xfrm>
          <a:prstGeom prst="rect">
            <a:avLst/>
          </a:prstGeom>
        </p:spPr>
        <p:txBody>
          <a:bodyPr spcFirstLastPara="1" vert="horz" wrap="square" lIns="91433" tIns="45700" rIns="91433" bIns="45700" rtlCol="0" anchor="ctr" anchorCtr="0">
            <a:noAutofit/>
          </a:bodyPr>
          <a:lstStyle/>
          <a:p>
            <a:pPr algn="ctr">
              <a:spcBef>
                <a:spcPts val="0"/>
              </a:spcBef>
            </a:pPr>
            <a:r>
              <a:rPr lang="en" dirty="0"/>
              <a:t>What is Hate Crime?</a:t>
            </a:r>
            <a:endParaRPr dirty="0"/>
          </a:p>
        </p:txBody>
      </p:sp>
      <p:sp>
        <p:nvSpPr>
          <p:cNvPr id="137" name="Google Shape;137;p26"/>
          <p:cNvSpPr txBox="1">
            <a:spLocks noGrp="1"/>
          </p:cNvSpPr>
          <p:nvPr>
            <p:ph idx="1"/>
          </p:nvPr>
        </p:nvSpPr>
        <p:spPr>
          <a:xfrm>
            <a:off x="438150" y="1000125"/>
            <a:ext cx="11468100" cy="5629275"/>
          </a:xfrm>
          <a:prstGeom prst="rect">
            <a:avLst/>
          </a:prstGeom>
        </p:spPr>
        <p:txBody>
          <a:bodyPr spcFirstLastPara="1" vert="horz" wrap="square" lIns="91433" tIns="45700" rIns="91433" bIns="45700" rtlCol="0" anchor="t" anchorCtr="0">
            <a:noAutofit/>
          </a:bodyPr>
          <a:lstStyle/>
          <a:p>
            <a:pPr marL="0" indent="0">
              <a:spcBef>
                <a:spcPts val="1067"/>
              </a:spcBef>
              <a:buClr>
                <a:schemeClr val="dk1"/>
              </a:buClr>
              <a:buSzPts val="1100"/>
              <a:buNone/>
            </a:pPr>
            <a:r>
              <a:rPr lang="en-US" dirty="0"/>
              <a:t>Hate Crime:</a:t>
            </a:r>
          </a:p>
          <a:p>
            <a:pPr marL="0" indent="0">
              <a:spcBef>
                <a:spcPts val="1067"/>
              </a:spcBef>
              <a:buClr>
                <a:schemeClr val="dk1"/>
              </a:buClr>
              <a:buSzPts val="1100"/>
              <a:buNone/>
            </a:pPr>
            <a:r>
              <a:rPr lang="en-US" sz="2400" i="1" dirty="0"/>
              <a:t>“</a:t>
            </a:r>
            <a:r>
              <a:rPr lang="en-US" sz="2400" dirty="0"/>
              <a:t>A hate crime is a </a:t>
            </a:r>
            <a:r>
              <a:rPr lang="en-US" sz="2400" b="1" dirty="0"/>
              <a:t>traditional offense </a:t>
            </a:r>
            <a:r>
              <a:rPr lang="en-US" sz="2400" dirty="0"/>
              <a:t>like murder, arson, or vandalism </a:t>
            </a:r>
            <a:r>
              <a:rPr lang="en-US" sz="2400" b="1" dirty="0"/>
              <a:t>with an added element of bias</a:t>
            </a:r>
            <a:r>
              <a:rPr lang="en-US" sz="2400" dirty="0"/>
              <a:t>. </a:t>
            </a:r>
          </a:p>
          <a:p>
            <a:pPr marL="0" indent="0">
              <a:spcBef>
                <a:spcPts val="1067"/>
              </a:spcBef>
              <a:buClr>
                <a:schemeClr val="dk1"/>
              </a:buClr>
              <a:buSzPts val="1100"/>
              <a:buNone/>
            </a:pPr>
            <a:r>
              <a:rPr lang="en-US" sz="2400" dirty="0"/>
              <a:t>For the purposes of collecting statistics, the FBI has defined a hate crime as a “criminal offense against a person or property </a:t>
            </a:r>
            <a:r>
              <a:rPr lang="en-US" sz="2400" b="1" dirty="0"/>
              <a:t>motivated in whole or in part by an offender’s bias </a:t>
            </a:r>
            <a:r>
              <a:rPr lang="en-US" sz="2400" dirty="0"/>
              <a:t>against a race, religion, disability, sexual orientation, ethnicity, gender, or gender identity.”</a:t>
            </a:r>
          </a:p>
          <a:p>
            <a:pPr marL="0" indent="0">
              <a:spcBef>
                <a:spcPts val="1067"/>
              </a:spcBef>
              <a:buClr>
                <a:schemeClr val="dk1"/>
              </a:buClr>
              <a:buSzPts val="1100"/>
              <a:buNone/>
            </a:pPr>
            <a:r>
              <a:rPr lang="en-US" sz="2400" i="1" dirty="0"/>
              <a:t>							            - </a:t>
            </a:r>
            <a:r>
              <a:rPr lang="en-US" sz="2400" dirty="0"/>
              <a:t>Federal Bureau of Investigation</a:t>
            </a:r>
          </a:p>
        </p:txBody>
      </p:sp>
      <p:pic>
        <p:nvPicPr>
          <p:cNvPr id="138" name="Google Shape;138;p26"/>
          <p:cNvPicPr preferRelativeResize="0"/>
          <p:nvPr/>
        </p:nvPicPr>
        <p:blipFill>
          <a:blip r:embed="rId3">
            <a:alphaModFix/>
          </a:blip>
          <a:stretch>
            <a:fillRect/>
          </a:stretch>
        </p:blipFill>
        <p:spPr>
          <a:xfrm>
            <a:off x="4133850" y="4076701"/>
            <a:ext cx="3924300" cy="2552699"/>
          </a:xfrm>
          <a:prstGeom prst="rect">
            <a:avLst/>
          </a:prstGeom>
          <a:noFill/>
          <a:ln>
            <a:noFill/>
          </a:ln>
        </p:spPr>
      </p:pic>
      <p:sp>
        <p:nvSpPr>
          <p:cNvPr id="2" name="Date Placeholder 1">
            <a:extLst>
              <a:ext uri="{FF2B5EF4-FFF2-40B4-BE49-F238E27FC236}">
                <a16:creationId xmlns:a16="http://schemas.microsoft.com/office/drawing/2014/main" id="{7F31645C-1A0F-4C1E-A7DE-BB6188EAF4B6}"/>
              </a:ext>
            </a:extLst>
          </p:cNvPr>
          <p:cNvSpPr>
            <a:spLocks noGrp="1"/>
          </p:cNvSpPr>
          <p:nvPr>
            <p:ph type="dt" sz="half" idx="10"/>
          </p:nvPr>
        </p:nvSpPr>
        <p:spPr/>
        <p:txBody>
          <a:bodyPr/>
          <a:lstStyle/>
          <a:p>
            <a:r>
              <a:rPr lang="en-US"/>
              <a:t>4/9/2019</a:t>
            </a:r>
            <a:endParaRPr lang="en-US" dirty="0"/>
          </a:p>
        </p:txBody>
      </p:sp>
      <p:sp>
        <p:nvSpPr>
          <p:cNvPr id="3" name="Slide Number Placeholder 2">
            <a:extLst>
              <a:ext uri="{FF2B5EF4-FFF2-40B4-BE49-F238E27FC236}">
                <a16:creationId xmlns:a16="http://schemas.microsoft.com/office/drawing/2014/main" id="{F80E34C5-35D4-46BF-94B6-271C88A7D39F}"/>
              </a:ext>
            </a:extLst>
          </p:cNvPr>
          <p:cNvSpPr>
            <a:spLocks noGrp="1"/>
          </p:cNvSpPr>
          <p:nvPr>
            <p:ph type="sldNum" sz="quarter" idx="12"/>
          </p:nvPr>
        </p:nvSpPr>
        <p:spPr/>
        <p:txBody>
          <a:bodyPr/>
          <a:lstStyle/>
          <a:p>
            <a:fld id="{636B14B9-8F34-4888-B2E8-F53E15B0E84C}" type="slidenum">
              <a:rPr lang="en-US" smtClean="0"/>
              <a:pPr/>
              <a:t>2</a:t>
            </a:fld>
            <a:endParaRPr lang="en-US" dirty="0"/>
          </a:p>
        </p:txBody>
      </p:sp>
      <p:sp>
        <p:nvSpPr>
          <p:cNvPr id="4" name="Footer Placeholder 3">
            <a:extLst>
              <a:ext uri="{FF2B5EF4-FFF2-40B4-BE49-F238E27FC236}">
                <a16:creationId xmlns:a16="http://schemas.microsoft.com/office/drawing/2014/main" id="{27D4AE18-146E-47A3-BD36-89C5438248D8}"/>
              </a:ext>
            </a:extLst>
          </p:cNvPr>
          <p:cNvSpPr>
            <a:spLocks noGrp="1"/>
          </p:cNvSpPr>
          <p:nvPr>
            <p:ph type="ftr" sz="quarter" idx="11"/>
          </p:nvPr>
        </p:nvSpPr>
        <p:spPr/>
        <p:txBody>
          <a:bodyPr/>
          <a:lstStyle/>
          <a:p>
            <a:r>
              <a:rPr lang="en-US"/>
              <a:t>Slide #</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56ED-F2F2-4D79-9A05-2C2C4DD05FBE}"/>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84F7C7A6-5A8E-4E9A-91DB-DC2D4B0C4B68}"/>
              </a:ext>
            </a:extLst>
          </p:cNvPr>
          <p:cNvSpPr>
            <a:spLocks noGrp="1"/>
          </p:cNvSpPr>
          <p:nvPr>
            <p:ph idx="1"/>
          </p:nvPr>
        </p:nvSpPr>
        <p:spPr/>
        <p:txBody>
          <a:bodyPr>
            <a:normAutofit fontScale="77500" lnSpcReduction="20000"/>
          </a:bodyPr>
          <a:lstStyle/>
          <a:p>
            <a:pPr marL="0" indent="0">
              <a:spcBef>
                <a:spcPts val="1067"/>
              </a:spcBef>
              <a:buNone/>
            </a:pPr>
            <a:r>
              <a:rPr lang="en-US" b="1" dirty="0"/>
              <a:t>Data Source:</a:t>
            </a:r>
          </a:p>
          <a:p>
            <a:pPr>
              <a:spcBef>
                <a:spcPts val="1067"/>
              </a:spcBef>
            </a:pPr>
            <a:r>
              <a:rPr lang="en-US" dirty="0"/>
              <a:t>FBI </a:t>
            </a:r>
            <a:r>
              <a:rPr lang="en-US" dirty="0">
                <a:ea typeface="Arial"/>
                <a:cs typeface="Arial"/>
                <a:sym typeface="Arial"/>
              </a:rPr>
              <a:t>Crime Data Explorer </a:t>
            </a:r>
            <a:r>
              <a:rPr lang="en-US" b="1" dirty="0"/>
              <a:t>:</a:t>
            </a:r>
          </a:p>
          <a:p>
            <a:pPr marL="457200" lvl="1" indent="0">
              <a:spcBef>
                <a:spcPts val="1067"/>
              </a:spcBef>
              <a:buNone/>
            </a:pPr>
            <a:r>
              <a:rPr lang="en-US" sz="2200" u="sng" dirty="0">
                <a:solidFill>
                  <a:schemeClr val="hlink"/>
                </a:solidFill>
                <a:ea typeface="Arial"/>
                <a:cs typeface="Arial"/>
                <a:sym typeface="Arial"/>
                <a:hlinkClick r:id="rId3"/>
              </a:rPr>
              <a:t>https://crime-data-explorer.fr.cloud.gov/downloads-and-docs</a:t>
            </a:r>
            <a:endParaRPr lang="en-US" sz="2200" dirty="0"/>
          </a:p>
          <a:p>
            <a:pPr marL="0" indent="0">
              <a:spcBef>
                <a:spcPts val="1067"/>
              </a:spcBef>
              <a:buNone/>
            </a:pPr>
            <a:endParaRPr lang="en-US" b="1" dirty="0"/>
          </a:p>
          <a:p>
            <a:pPr>
              <a:spcBef>
                <a:spcPts val="1067"/>
              </a:spcBef>
            </a:pPr>
            <a:r>
              <a:rPr lang="en-US" dirty="0"/>
              <a:t>Median Household Income by State: 1984 to 2017:</a:t>
            </a:r>
          </a:p>
          <a:p>
            <a:pPr marL="457200" lvl="1" indent="0">
              <a:lnSpc>
                <a:spcPct val="100000"/>
              </a:lnSpc>
              <a:spcBef>
                <a:spcPts val="0"/>
              </a:spcBef>
              <a:buNone/>
            </a:pPr>
            <a:r>
              <a:rPr lang="en-US" dirty="0"/>
              <a:t>U.S. Census Bureau, Current Population Survey, Annual Social and Economic Supplements.  For information on confidentiality protection, sampling error, non-sampling error, and definitions</a:t>
            </a:r>
          </a:p>
          <a:p>
            <a:pPr marL="457200" lvl="1" indent="0">
              <a:lnSpc>
                <a:spcPct val="100000"/>
              </a:lnSpc>
              <a:spcBef>
                <a:spcPts val="0"/>
              </a:spcBef>
              <a:buNone/>
            </a:pPr>
            <a:r>
              <a:rPr lang="en-US" sz="2200" dirty="0">
                <a:hlinkClick r:id="rId4"/>
              </a:rPr>
              <a:t>https://www2.census.gov/programs-surveys/cps/techdocs/cpsmar18.pdf</a:t>
            </a:r>
            <a:endParaRPr lang="en-US" sz="2200" dirty="0"/>
          </a:p>
          <a:p>
            <a:pPr marL="0" indent="0">
              <a:lnSpc>
                <a:spcPct val="100000"/>
              </a:lnSpc>
              <a:spcBef>
                <a:spcPts val="0"/>
              </a:spcBef>
              <a:buNone/>
            </a:pPr>
            <a:endParaRPr lang="en-US" dirty="0"/>
          </a:p>
          <a:p>
            <a:pPr marL="0" indent="0">
              <a:spcBef>
                <a:spcPts val="1067"/>
              </a:spcBef>
              <a:buNone/>
            </a:pPr>
            <a:r>
              <a:rPr lang="en-US" b="1" dirty="0"/>
              <a:t>Articles:</a:t>
            </a:r>
          </a:p>
          <a:p>
            <a:pPr marL="457200" lvl="1" indent="0">
              <a:spcBef>
                <a:spcPts val="1067"/>
              </a:spcBef>
              <a:buNone/>
            </a:pPr>
            <a:r>
              <a:rPr lang="en-US" dirty="0"/>
              <a:t>Hailey Middlebrook, “The fascinating, if unreliable, history of hate crime tracking in the US,” CNN, November 14, 2017 </a:t>
            </a:r>
          </a:p>
          <a:p>
            <a:pPr marL="457200" lvl="1" indent="0">
              <a:spcBef>
                <a:spcPts val="1067"/>
              </a:spcBef>
              <a:buNone/>
            </a:pPr>
            <a:r>
              <a:rPr lang="en-US" sz="2200" u="sng" dirty="0">
                <a:solidFill>
                  <a:schemeClr val="hlink"/>
                </a:solidFill>
                <a:ea typeface="Arial"/>
                <a:cs typeface="Arial"/>
                <a:sym typeface="Arial"/>
                <a:hlinkClick r:id="rId5"/>
              </a:rPr>
              <a:t>https://www.cnn.com/2017/01/05/health/hate-crimes-tracking-history-fbi/index.html</a:t>
            </a:r>
            <a:endParaRPr lang="en-US" sz="2200" u="sng" dirty="0">
              <a:solidFill>
                <a:schemeClr val="hlink"/>
              </a:solidFill>
              <a:ea typeface="Arial"/>
              <a:cs typeface="Arial"/>
              <a:sym typeface="Arial"/>
            </a:endParaRPr>
          </a:p>
          <a:p>
            <a:pPr marL="457200" lvl="1" indent="0">
              <a:spcBef>
                <a:spcPts val="1067"/>
              </a:spcBef>
              <a:buNone/>
            </a:pPr>
            <a:endParaRPr lang="en-US" sz="2200" u="sng" dirty="0">
              <a:solidFill>
                <a:schemeClr val="hlink"/>
              </a:solidFill>
              <a:cs typeface="Arial"/>
              <a:sym typeface="Arial"/>
            </a:endParaRPr>
          </a:p>
          <a:p>
            <a:pPr marL="457200" lvl="1" indent="0">
              <a:spcBef>
                <a:spcPts val="1067"/>
              </a:spcBef>
              <a:buNone/>
            </a:pPr>
            <a:r>
              <a:rPr lang="en-US" sz="2600" dirty="0">
                <a:solidFill>
                  <a:prstClr val="black"/>
                </a:solidFill>
                <a:ea typeface="Arial"/>
                <a:sym typeface="Arial"/>
              </a:rPr>
              <a:t>Hate Maps (annually tracked mapping of hate groups in US), Southern Poverty Law Center</a:t>
            </a:r>
          </a:p>
          <a:p>
            <a:pPr marL="457200" lvl="1" indent="0">
              <a:spcBef>
                <a:spcPts val="1067"/>
              </a:spcBef>
              <a:buNone/>
            </a:pPr>
            <a:r>
              <a:rPr lang="en-US" sz="2200" dirty="0">
                <a:hlinkClick r:id="rId6"/>
              </a:rPr>
              <a:t>https://www.splcenter.org/</a:t>
            </a:r>
            <a:endParaRPr lang="en-US" sz="2200" dirty="0"/>
          </a:p>
        </p:txBody>
      </p:sp>
      <p:sp>
        <p:nvSpPr>
          <p:cNvPr id="4" name="Date Placeholder 3">
            <a:extLst>
              <a:ext uri="{FF2B5EF4-FFF2-40B4-BE49-F238E27FC236}">
                <a16:creationId xmlns:a16="http://schemas.microsoft.com/office/drawing/2014/main" id="{372527F0-FE26-429A-931A-BC9CCF2B0B28}"/>
              </a:ext>
            </a:extLst>
          </p:cNvPr>
          <p:cNvSpPr>
            <a:spLocks noGrp="1"/>
          </p:cNvSpPr>
          <p:nvPr>
            <p:ph type="dt" sz="half" idx="10"/>
          </p:nvPr>
        </p:nvSpPr>
        <p:spPr/>
        <p:txBody>
          <a:bodyPr/>
          <a:lstStyle/>
          <a:p>
            <a:pPr algn="ctr"/>
            <a:r>
              <a:rPr lang="en-US"/>
              <a:t>4/9/2019</a:t>
            </a:r>
            <a:endParaRPr lang="en-US" dirty="0"/>
          </a:p>
        </p:txBody>
      </p:sp>
      <p:sp>
        <p:nvSpPr>
          <p:cNvPr id="5" name="Footer Placeholder 4">
            <a:extLst>
              <a:ext uri="{FF2B5EF4-FFF2-40B4-BE49-F238E27FC236}">
                <a16:creationId xmlns:a16="http://schemas.microsoft.com/office/drawing/2014/main" id="{3FF83D23-32AF-4DE0-B273-A0A37F93DD53}"/>
              </a:ext>
            </a:extLst>
          </p:cNvPr>
          <p:cNvSpPr>
            <a:spLocks noGrp="1"/>
          </p:cNvSpPr>
          <p:nvPr>
            <p:ph type="ftr" sz="quarter" idx="11"/>
          </p:nvPr>
        </p:nvSpPr>
        <p:spPr/>
        <p:txBody>
          <a:bodyPr/>
          <a:lstStyle/>
          <a:p>
            <a:r>
              <a:rPr lang="en-US"/>
              <a:t>Slide #</a:t>
            </a:r>
            <a:endParaRPr lang="en-US" dirty="0"/>
          </a:p>
        </p:txBody>
      </p:sp>
      <p:sp>
        <p:nvSpPr>
          <p:cNvPr id="6" name="Slide Number Placeholder 5">
            <a:extLst>
              <a:ext uri="{FF2B5EF4-FFF2-40B4-BE49-F238E27FC236}">
                <a16:creationId xmlns:a16="http://schemas.microsoft.com/office/drawing/2014/main" id="{3252F435-0B03-437A-A1DF-FDA1F5F9EE8A}"/>
              </a:ext>
            </a:extLst>
          </p:cNvPr>
          <p:cNvSpPr>
            <a:spLocks noGrp="1"/>
          </p:cNvSpPr>
          <p:nvPr>
            <p:ph type="sldNum" sz="quarter" idx="12"/>
          </p:nvPr>
        </p:nvSpPr>
        <p:spPr/>
        <p:txBody>
          <a:bodyPr/>
          <a:lstStyle/>
          <a:p>
            <a:r>
              <a:rPr lang="en-US"/>
              <a:t> </a:t>
            </a:r>
            <a:fld id="{636B14B9-8F34-4888-B2E8-F53E15B0E84C}" type="slidenum">
              <a:rPr lang="en-US" smtClean="0"/>
              <a:pPr/>
              <a:t>20</a:t>
            </a:fld>
            <a:endParaRPr lang="en-US" dirty="0"/>
          </a:p>
        </p:txBody>
      </p:sp>
    </p:spTree>
    <p:extLst>
      <p:ext uri="{BB962C8B-B14F-4D97-AF65-F5344CB8AC3E}">
        <p14:creationId xmlns:p14="http://schemas.microsoft.com/office/powerpoint/2010/main" val="124935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27"/>
          <p:cNvSpPr txBox="1">
            <a:spLocks noGrp="1"/>
          </p:cNvSpPr>
          <p:nvPr>
            <p:ph type="body" idx="1"/>
          </p:nvPr>
        </p:nvSpPr>
        <p:spPr>
          <a:xfrm>
            <a:off x="838200" y="1181100"/>
            <a:ext cx="10515600" cy="4792525"/>
          </a:xfrm>
          <a:prstGeom prst="rect">
            <a:avLst/>
          </a:prstGeom>
        </p:spPr>
        <p:txBody>
          <a:bodyPr spcFirstLastPara="1" vert="horz" wrap="square" lIns="91433" tIns="45700" rIns="91433" bIns="45700" rtlCol="0" anchor="t" anchorCtr="0">
            <a:noAutofit/>
          </a:bodyPr>
          <a:lstStyle/>
          <a:p>
            <a:pPr marL="609585" indent="-507987">
              <a:spcBef>
                <a:spcPts val="1067"/>
              </a:spcBef>
              <a:buSzPts val="2400"/>
              <a:buFont typeface="Arial"/>
              <a:buChar char="•"/>
            </a:pPr>
            <a:r>
              <a:rPr lang="en-US" dirty="0">
                <a:ea typeface="Arial"/>
                <a:cs typeface="Arial"/>
                <a:sym typeface="Arial"/>
              </a:rPr>
              <a:t>Hate crimes have been tracked since President H.W. Bush signed the Hate Crimes Statistics Act of 1990; expanded in 2009.</a:t>
            </a:r>
          </a:p>
          <a:p>
            <a:pPr marL="609585" indent="-507987">
              <a:spcBef>
                <a:spcPts val="1067"/>
              </a:spcBef>
              <a:buSzPts val="2400"/>
              <a:buFont typeface="Arial"/>
              <a:buChar char="•"/>
            </a:pPr>
            <a:r>
              <a:rPr lang="en-US" dirty="0">
                <a:ea typeface="Arial"/>
                <a:cs typeface="Arial"/>
                <a:sym typeface="Arial"/>
              </a:rPr>
              <a:t>The </a:t>
            </a:r>
            <a:r>
              <a:rPr lang="en" dirty="0">
                <a:ea typeface="Arial"/>
                <a:cs typeface="Arial"/>
                <a:sym typeface="Arial"/>
              </a:rPr>
              <a:t>FBI </a:t>
            </a:r>
            <a:r>
              <a:rPr lang="en-US" dirty="0">
                <a:ea typeface="Arial"/>
                <a:cs typeface="Arial"/>
                <a:sym typeface="Arial"/>
              </a:rPr>
              <a:t>Uniform Crime Reporting Program </a:t>
            </a:r>
            <a:r>
              <a:rPr lang="en" dirty="0">
                <a:ea typeface="Arial"/>
                <a:cs typeface="Arial"/>
                <a:sym typeface="Arial"/>
              </a:rPr>
              <a:t>collects </a:t>
            </a:r>
            <a:r>
              <a:rPr lang="en" b="1" dirty="0">
                <a:ea typeface="Arial"/>
                <a:cs typeface="Arial"/>
                <a:sym typeface="Arial"/>
              </a:rPr>
              <a:t>voluntary</a:t>
            </a:r>
            <a:r>
              <a:rPr lang="en" dirty="0">
                <a:ea typeface="Arial"/>
                <a:cs typeface="Arial"/>
                <a:sym typeface="Arial"/>
              </a:rPr>
              <a:t> reports from local jurisdictions </a:t>
            </a:r>
            <a:r>
              <a:rPr lang="en-US" dirty="0">
                <a:ea typeface="Arial"/>
                <a:cs typeface="Arial"/>
                <a:sym typeface="Arial"/>
              </a:rPr>
              <a:t>and provides data access through its Crime Data Explorer (CDE), which includes hate crimes.</a:t>
            </a:r>
          </a:p>
        </p:txBody>
      </p:sp>
      <p:pic>
        <p:nvPicPr>
          <p:cNvPr id="145" name="Google Shape;145;p27"/>
          <p:cNvPicPr preferRelativeResize="0">
            <a:picLocks noChangeAspect="1"/>
          </p:cNvPicPr>
          <p:nvPr/>
        </p:nvPicPr>
        <p:blipFill>
          <a:blip r:embed="rId3">
            <a:alphaModFix/>
          </a:blip>
          <a:stretch>
            <a:fillRect/>
          </a:stretch>
        </p:blipFill>
        <p:spPr>
          <a:xfrm>
            <a:off x="4978404" y="4120446"/>
            <a:ext cx="2235191" cy="2224106"/>
          </a:xfrm>
          <a:prstGeom prst="rect">
            <a:avLst/>
          </a:prstGeom>
          <a:noFill/>
          <a:ln>
            <a:noFill/>
          </a:ln>
        </p:spPr>
      </p:pic>
      <p:sp>
        <p:nvSpPr>
          <p:cNvPr id="2" name="Date Placeholder 1">
            <a:extLst>
              <a:ext uri="{FF2B5EF4-FFF2-40B4-BE49-F238E27FC236}">
                <a16:creationId xmlns:a16="http://schemas.microsoft.com/office/drawing/2014/main" id="{EDE21CD6-6609-48D7-AF46-B666CE35EE60}"/>
              </a:ext>
            </a:extLst>
          </p:cNvPr>
          <p:cNvSpPr>
            <a:spLocks noGrp="1"/>
          </p:cNvSpPr>
          <p:nvPr>
            <p:ph type="dt" sz="half" idx="10"/>
          </p:nvPr>
        </p:nvSpPr>
        <p:spPr/>
        <p:txBody>
          <a:bodyPr/>
          <a:lstStyle/>
          <a:p>
            <a:r>
              <a:rPr lang="en-US"/>
              <a:t>4/9/2019</a:t>
            </a:r>
            <a:endParaRPr lang="en-US" dirty="0"/>
          </a:p>
        </p:txBody>
      </p:sp>
      <p:sp>
        <p:nvSpPr>
          <p:cNvPr id="3" name="Slide Number Placeholder 2">
            <a:extLst>
              <a:ext uri="{FF2B5EF4-FFF2-40B4-BE49-F238E27FC236}">
                <a16:creationId xmlns:a16="http://schemas.microsoft.com/office/drawing/2014/main" id="{4AC6FBFE-3D71-476F-A997-D527D8594EAF}"/>
              </a:ext>
            </a:extLst>
          </p:cNvPr>
          <p:cNvSpPr>
            <a:spLocks noGrp="1"/>
          </p:cNvSpPr>
          <p:nvPr>
            <p:ph type="sldNum" sz="quarter" idx="12"/>
          </p:nvPr>
        </p:nvSpPr>
        <p:spPr/>
        <p:txBody>
          <a:bodyPr/>
          <a:lstStyle/>
          <a:p>
            <a:fld id="{636B14B9-8F34-4888-B2E8-F53E15B0E84C}" type="slidenum">
              <a:rPr lang="en-US" smtClean="0"/>
              <a:pPr/>
              <a:t>3</a:t>
            </a:fld>
            <a:endParaRPr lang="en-US" dirty="0"/>
          </a:p>
        </p:txBody>
      </p:sp>
      <p:sp>
        <p:nvSpPr>
          <p:cNvPr id="4" name="Footer Placeholder 3">
            <a:extLst>
              <a:ext uri="{FF2B5EF4-FFF2-40B4-BE49-F238E27FC236}">
                <a16:creationId xmlns:a16="http://schemas.microsoft.com/office/drawing/2014/main" id="{FCD76EA1-C0C2-4089-A917-B80D33B66C5A}"/>
              </a:ext>
            </a:extLst>
          </p:cNvPr>
          <p:cNvSpPr>
            <a:spLocks noGrp="1"/>
          </p:cNvSpPr>
          <p:nvPr>
            <p:ph type="ftr" sz="quarter" idx="11"/>
          </p:nvPr>
        </p:nvSpPr>
        <p:spPr/>
        <p:txBody>
          <a:bodyPr/>
          <a:lstStyle/>
          <a:p>
            <a:r>
              <a:rPr lang="en-US"/>
              <a:t>Slide #</a:t>
            </a:r>
            <a:endParaRPr lang="en-US" dirty="0"/>
          </a:p>
        </p:txBody>
      </p:sp>
      <p:sp>
        <p:nvSpPr>
          <p:cNvPr id="9" name="Google Shape;136;p26">
            <a:extLst>
              <a:ext uri="{FF2B5EF4-FFF2-40B4-BE49-F238E27FC236}">
                <a16:creationId xmlns:a16="http://schemas.microsoft.com/office/drawing/2014/main" id="{422759B6-2A61-4FE6-B185-4315237E699C}"/>
              </a:ext>
            </a:extLst>
          </p:cNvPr>
          <p:cNvSpPr txBox="1">
            <a:spLocks/>
          </p:cNvSpPr>
          <p:nvPr/>
        </p:nvSpPr>
        <p:spPr>
          <a:xfrm>
            <a:off x="285750" y="130366"/>
            <a:ext cx="11468100" cy="549275"/>
          </a:xfrm>
          <a:prstGeom prst="rect">
            <a:avLst/>
          </a:prstGeom>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Courier New" panose="02070309020205020404" pitchFamily="49" charset="0"/>
              </a:defRPr>
            </a:lvl1pPr>
          </a:lstStyle>
          <a:p>
            <a:pPr algn="ctr">
              <a:spcBef>
                <a:spcPts val="0"/>
              </a:spcBef>
            </a:pPr>
            <a:r>
              <a:rPr lang="en-US" dirty="0"/>
              <a:t>Background and Methodology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1" name="Google Shape;151;p28"/>
          <p:cNvSpPr txBox="1">
            <a:spLocks noGrp="1"/>
          </p:cNvSpPr>
          <p:nvPr>
            <p:ph type="body" idx="1"/>
          </p:nvPr>
        </p:nvSpPr>
        <p:spPr>
          <a:xfrm>
            <a:off x="838199" y="1719567"/>
            <a:ext cx="6667501" cy="4024008"/>
          </a:xfrm>
          <a:prstGeom prst="rect">
            <a:avLst/>
          </a:prstGeom>
        </p:spPr>
        <p:txBody>
          <a:bodyPr spcFirstLastPara="1" vert="horz" wrap="square" lIns="91433" tIns="45700" rIns="91433" bIns="45700" rtlCol="0" anchor="t" anchorCtr="0">
            <a:noAutofit/>
          </a:bodyPr>
          <a:lstStyle/>
          <a:p>
            <a:pPr marL="609585" indent="-507987">
              <a:lnSpc>
                <a:spcPct val="115000"/>
              </a:lnSpc>
              <a:spcBef>
                <a:spcPts val="0"/>
              </a:spcBef>
              <a:buSzPts val="2400"/>
              <a:buFont typeface="Arial"/>
              <a:buChar char="•"/>
            </a:pPr>
            <a:r>
              <a:rPr lang="en" dirty="0">
                <a:ea typeface="Arial"/>
                <a:sym typeface="Arial"/>
              </a:rPr>
              <a:t>Time Frame: 1991-2017</a:t>
            </a:r>
            <a:endParaRPr dirty="0">
              <a:ea typeface="Arial"/>
              <a:sym typeface="Arial"/>
            </a:endParaRPr>
          </a:p>
          <a:p>
            <a:pPr marL="609585" indent="-507987">
              <a:spcBef>
                <a:spcPts val="0"/>
              </a:spcBef>
              <a:buSzPts val="2400"/>
              <a:buFont typeface="Arial"/>
              <a:buChar char="•"/>
            </a:pPr>
            <a:r>
              <a:rPr lang="en" dirty="0">
                <a:ea typeface="Arial"/>
                <a:sym typeface="Arial"/>
              </a:rPr>
              <a:t>194,194 Incidents</a:t>
            </a:r>
            <a:endParaRPr dirty="0">
              <a:ea typeface="Arial"/>
              <a:sym typeface="Arial"/>
            </a:endParaRPr>
          </a:p>
          <a:p>
            <a:pPr marL="609585" indent="-507987">
              <a:spcBef>
                <a:spcPts val="0"/>
              </a:spcBef>
              <a:buSzPts val="2400"/>
              <a:buFont typeface="Arial"/>
              <a:buChar char="•"/>
            </a:pPr>
            <a:r>
              <a:rPr lang="en" dirty="0">
                <a:ea typeface="Arial"/>
                <a:sym typeface="Arial"/>
              </a:rPr>
              <a:t>50 States + Guam</a:t>
            </a:r>
            <a:endParaRPr dirty="0">
              <a:ea typeface="Arial"/>
              <a:sym typeface="Arial"/>
            </a:endParaRPr>
          </a:p>
          <a:p>
            <a:pPr marL="609585" indent="-507987">
              <a:spcBef>
                <a:spcPts val="0"/>
              </a:spcBef>
              <a:buSzPts val="2400"/>
              <a:buFont typeface="Arial"/>
              <a:buChar char="•"/>
            </a:pPr>
            <a:r>
              <a:rPr lang="en" dirty="0">
                <a:ea typeface="Arial"/>
                <a:sym typeface="Arial"/>
              </a:rPr>
              <a:t>308 types of offenses*</a:t>
            </a:r>
            <a:endParaRPr dirty="0">
              <a:ea typeface="Arial"/>
              <a:sym typeface="Arial"/>
            </a:endParaRPr>
          </a:p>
          <a:p>
            <a:pPr marL="609585" indent="-507987">
              <a:spcBef>
                <a:spcPts val="0"/>
              </a:spcBef>
              <a:buSzPts val="2400"/>
              <a:buFont typeface="Arial"/>
              <a:buChar char="•"/>
            </a:pPr>
            <a:r>
              <a:rPr lang="en" dirty="0">
                <a:ea typeface="Arial"/>
                <a:sym typeface="Arial"/>
              </a:rPr>
              <a:t>117 locations of offense*</a:t>
            </a:r>
            <a:endParaRPr dirty="0">
              <a:ea typeface="Arial"/>
              <a:sym typeface="Arial"/>
            </a:endParaRPr>
          </a:p>
          <a:p>
            <a:pPr marL="609585" indent="-507987">
              <a:spcBef>
                <a:spcPts val="0"/>
              </a:spcBef>
              <a:buSzPts val="2400"/>
              <a:buFont typeface="Arial"/>
              <a:buChar char="•"/>
            </a:pPr>
            <a:r>
              <a:rPr lang="en" dirty="0">
                <a:ea typeface="Arial"/>
                <a:sym typeface="Arial"/>
              </a:rPr>
              <a:t>125 types of biases* </a:t>
            </a:r>
          </a:p>
          <a:p>
            <a:pPr marL="609585" indent="-507987">
              <a:spcBef>
                <a:spcPts val="0"/>
              </a:spcBef>
              <a:buSzPts val="2400"/>
              <a:buFont typeface="Arial"/>
              <a:buChar char="•"/>
            </a:pPr>
            <a:r>
              <a:rPr lang="en" dirty="0">
                <a:ea typeface="Arial"/>
                <a:sym typeface="Arial"/>
              </a:rPr>
              <a:t>50 victim types*</a:t>
            </a:r>
            <a:endParaRPr lang="en-US" dirty="0">
              <a:ea typeface="Arial"/>
              <a:sym typeface="Arial"/>
            </a:endParaRPr>
          </a:p>
          <a:p>
            <a:pPr marL="101598" indent="0">
              <a:spcBef>
                <a:spcPts val="0"/>
              </a:spcBef>
              <a:buSzPts val="2400"/>
              <a:buNone/>
            </a:pPr>
            <a:endParaRPr lang="en-US" dirty="0">
              <a:ea typeface="Arial"/>
              <a:sym typeface="Arial"/>
            </a:endParaRPr>
          </a:p>
          <a:p>
            <a:pPr marL="101598" indent="0">
              <a:spcBef>
                <a:spcPts val="0"/>
              </a:spcBef>
              <a:buSzPts val="2400"/>
              <a:buNone/>
            </a:pPr>
            <a:r>
              <a:rPr lang="en-US" i="1" dirty="0">
                <a:ea typeface="Arial"/>
                <a:sym typeface="Arial"/>
              </a:rPr>
              <a:t>*</a:t>
            </a:r>
            <a:r>
              <a:rPr lang="en-US" sz="2000" i="1" dirty="0">
                <a:ea typeface="Arial"/>
                <a:sym typeface="Arial"/>
              </a:rPr>
              <a:t>Many entries include various terminology for similar info as well as different combinations of info types into single entries.</a:t>
            </a:r>
            <a:endParaRPr sz="2000" i="1" dirty="0">
              <a:ea typeface="Arial"/>
              <a:sym typeface="Arial"/>
            </a:endParaRPr>
          </a:p>
        </p:txBody>
      </p:sp>
      <p:pic>
        <p:nvPicPr>
          <p:cNvPr id="3" name="Picture 2">
            <a:extLst>
              <a:ext uri="{FF2B5EF4-FFF2-40B4-BE49-F238E27FC236}">
                <a16:creationId xmlns:a16="http://schemas.microsoft.com/office/drawing/2014/main" id="{7BC7757B-265E-45C9-B718-E774CEE57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1719567"/>
            <a:ext cx="3038475" cy="3038475"/>
          </a:xfrm>
          <a:prstGeom prst="rect">
            <a:avLst/>
          </a:prstGeom>
        </p:spPr>
      </p:pic>
      <p:sp>
        <p:nvSpPr>
          <p:cNvPr id="4" name="Date Placeholder 3">
            <a:extLst>
              <a:ext uri="{FF2B5EF4-FFF2-40B4-BE49-F238E27FC236}">
                <a16:creationId xmlns:a16="http://schemas.microsoft.com/office/drawing/2014/main" id="{D66CBADF-C1F2-48ED-A9E6-F71945F413B5}"/>
              </a:ext>
            </a:extLst>
          </p:cNvPr>
          <p:cNvSpPr>
            <a:spLocks noGrp="1"/>
          </p:cNvSpPr>
          <p:nvPr>
            <p:ph type="dt" sz="half" idx="10"/>
          </p:nvPr>
        </p:nvSpPr>
        <p:spPr/>
        <p:txBody>
          <a:bodyPr/>
          <a:lstStyle/>
          <a:p>
            <a:r>
              <a:rPr lang="en-US"/>
              <a:t>4/9/2019</a:t>
            </a:r>
            <a:endParaRPr lang="en-US" dirty="0"/>
          </a:p>
        </p:txBody>
      </p:sp>
      <p:sp>
        <p:nvSpPr>
          <p:cNvPr id="5" name="Slide Number Placeholder 4">
            <a:extLst>
              <a:ext uri="{FF2B5EF4-FFF2-40B4-BE49-F238E27FC236}">
                <a16:creationId xmlns:a16="http://schemas.microsoft.com/office/drawing/2014/main" id="{1EC4BA54-1065-4B4D-A2E3-20E236D1541F}"/>
              </a:ext>
            </a:extLst>
          </p:cNvPr>
          <p:cNvSpPr>
            <a:spLocks noGrp="1"/>
          </p:cNvSpPr>
          <p:nvPr>
            <p:ph type="sldNum" sz="quarter" idx="12"/>
          </p:nvPr>
        </p:nvSpPr>
        <p:spPr/>
        <p:txBody>
          <a:bodyPr/>
          <a:lstStyle/>
          <a:p>
            <a:fld id="{636B14B9-8F34-4888-B2E8-F53E15B0E84C}" type="slidenum">
              <a:rPr lang="en-US" smtClean="0"/>
              <a:pPr/>
              <a:t>4</a:t>
            </a:fld>
            <a:endParaRPr lang="en-US" dirty="0"/>
          </a:p>
        </p:txBody>
      </p:sp>
      <p:sp>
        <p:nvSpPr>
          <p:cNvPr id="6" name="Footer Placeholder 5">
            <a:extLst>
              <a:ext uri="{FF2B5EF4-FFF2-40B4-BE49-F238E27FC236}">
                <a16:creationId xmlns:a16="http://schemas.microsoft.com/office/drawing/2014/main" id="{5DEEC4AE-4043-435A-B5F1-694D12ED3B1E}"/>
              </a:ext>
            </a:extLst>
          </p:cNvPr>
          <p:cNvSpPr>
            <a:spLocks noGrp="1"/>
          </p:cNvSpPr>
          <p:nvPr>
            <p:ph type="ftr" sz="quarter" idx="11"/>
          </p:nvPr>
        </p:nvSpPr>
        <p:spPr/>
        <p:txBody>
          <a:bodyPr/>
          <a:lstStyle/>
          <a:p>
            <a:r>
              <a:rPr lang="en-US"/>
              <a:t>Slide #</a:t>
            </a:r>
            <a:endParaRPr lang="en-US" dirty="0"/>
          </a:p>
        </p:txBody>
      </p:sp>
      <p:sp>
        <p:nvSpPr>
          <p:cNvPr id="12" name="Google Shape;136;p26">
            <a:extLst>
              <a:ext uri="{FF2B5EF4-FFF2-40B4-BE49-F238E27FC236}">
                <a16:creationId xmlns:a16="http://schemas.microsoft.com/office/drawing/2014/main" id="{E40775D4-7E8F-4F99-8A05-B060AF5C2AD1}"/>
              </a:ext>
            </a:extLst>
          </p:cNvPr>
          <p:cNvSpPr txBox="1">
            <a:spLocks/>
          </p:cNvSpPr>
          <p:nvPr/>
        </p:nvSpPr>
        <p:spPr>
          <a:xfrm>
            <a:off x="285750" y="130366"/>
            <a:ext cx="11468100" cy="549275"/>
          </a:xfrm>
          <a:prstGeom prst="rect">
            <a:avLst/>
          </a:prstGeom>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Courier New" panose="02070309020205020404" pitchFamily="49" charset="0"/>
              </a:defRPr>
            </a:lvl1pPr>
          </a:lstStyle>
          <a:p>
            <a:pPr algn="ctr">
              <a:spcBef>
                <a:spcPts val="0"/>
              </a:spcBef>
            </a:pPr>
            <a:r>
              <a:rPr lang="en-US" dirty="0"/>
              <a:t>Exploratory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BA38-BC7E-4640-AAA7-9E0B75A3E9A8}"/>
              </a:ext>
            </a:extLst>
          </p:cNvPr>
          <p:cNvSpPr>
            <a:spLocks noGrp="1"/>
          </p:cNvSpPr>
          <p:nvPr>
            <p:ph type="title"/>
          </p:nvPr>
        </p:nvSpPr>
        <p:spPr>
          <a:xfrm>
            <a:off x="304802" y="146049"/>
            <a:ext cx="11630024" cy="549275"/>
          </a:xfrm>
        </p:spPr>
        <p:txBody>
          <a:bodyPr/>
          <a:lstStyle/>
          <a:p>
            <a:pPr algn="ctr"/>
            <a:r>
              <a:rPr lang="en" dirty="0"/>
              <a:t>Limitations </a:t>
            </a:r>
            <a:r>
              <a:rPr lang="en-US" dirty="0"/>
              <a:t>of FBI CDE Data</a:t>
            </a:r>
          </a:p>
        </p:txBody>
      </p:sp>
      <p:sp>
        <p:nvSpPr>
          <p:cNvPr id="3" name="Content Placeholder 2">
            <a:extLst>
              <a:ext uri="{FF2B5EF4-FFF2-40B4-BE49-F238E27FC236}">
                <a16:creationId xmlns:a16="http://schemas.microsoft.com/office/drawing/2014/main" id="{9A7EA07A-4937-4EA2-A9E6-829B4D0FBC2E}"/>
              </a:ext>
            </a:extLst>
          </p:cNvPr>
          <p:cNvSpPr>
            <a:spLocks noGrp="1"/>
          </p:cNvSpPr>
          <p:nvPr>
            <p:ph idx="1"/>
          </p:nvPr>
        </p:nvSpPr>
        <p:spPr>
          <a:xfrm>
            <a:off x="209550" y="876300"/>
            <a:ext cx="7305675" cy="5835651"/>
          </a:xfrm>
        </p:spPr>
        <p:txBody>
          <a:bodyPr>
            <a:normAutofit fontScale="85000" lnSpcReduction="20000"/>
          </a:bodyPr>
          <a:lstStyle/>
          <a:p>
            <a:pPr marL="177796" indent="0">
              <a:spcBef>
                <a:spcPts val="1067"/>
              </a:spcBef>
              <a:buSzPts val="1500"/>
              <a:buNone/>
            </a:pPr>
            <a:r>
              <a:rPr lang="en-US" sz="2400" dirty="0">
                <a:ea typeface="Arial"/>
                <a:sym typeface="Arial"/>
              </a:rPr>
              <a:t>The FBI CDE Hate Crimes data set is robust, but most data is categorical, and some inconsistency of entries.  Also, the data’s representation of the population is limited and inconsistent.</a:t>
            </a:r>
          </a:p>
          <a:p>
            <a:pPr marL="177796" indent="0">
              <a:spcBef>
                <a:spcPts val="1067"/>
              </a:spcBef>
              <a:buSzPts val="1500"/>
              <a:buNone/>
            </a:pPr>
            <a:r>
              <a:rPr lang="en-US" sz="2400" dirty="0">
                <a:ea typeface="Arial"/>
                <a:sym typeface="Arial"/>
              </a:rPr>
              <a:t>The Bureau of Justice Statistics hate crime survey conducted in 2012 reported 293,800 hate crimes; 50x’s FBI reported data that year.  Why?</a:t>
            </a:r>
          </a:p>
          <a:p>
            <a:pPr marL="520696" indent="-342900">
              <a:spcBef>
                <a:spcPts val="1067"/>
              </a:spcBef>
              <a:buSzPts val="1500"/>
            </a:pPr>
            <a:r>
              <a:rPr lang="en-US" sz="2400" dirty="0">
                <a:ea typeface="Arial"/>
                <a:sym typeface="Arial"/>
              </a:rPr>
              <a:t>Since FBI tracking in 1996, over 80% of jurisdictions reported 0 hate crimes; 88.4% reported 0 hate crimes in 2015</a:t>
            </a:r>
          </a:p>
          <a:p>
            <a:pPr marL="520696" indent="-342900">
              <a:spcBef>
                <a:spcPts val="1067"/>
              </a:spcBef>
              <a:buSzPts val="1500"/>
            </a:pPr>
            <a:r>
              <a:rPr lang="en-US" sz="2400" dirty="0">
                <a:ea typeface="Arial"/>
                <a:sym typeface="Arial"/>
              </a:rPr>
              <a:t>Hate crime reporting to FBI voluntary, and many state, city, local police agencies do not collect nor disclose the data</a:t>
            </a:r>
          </a:p>
          <a:p>
            <a:pPr marL="177796" indent="0">
              <a:spcBef>
                <a:spcPts val="0"/>
              </a:spcBef>
              <a:buSzPts val="1500"/>
              <a:buNone/>
            </a:pPr>
            <a:endParaRPr lang="en-US" sz="2400" dirty="0">
              <a:ea typeface="Arial"/>
              <a:sym typeface="Arial"/>
            </a:endParaRPr>
          </a:p>
          <a:p>
            <a:pPr marL="520696" indent="-342900">
              <a:spcBef>
                <a:spcPts val="0"/>
              </a:spcBef>
              <a:buSzPts val="1500"/>
            </a:pPr>
            <a:r>
              <a:rPr lang="en-US" sz="2400" dirty="0">
                <a:ea typeface="Arial"/>
                <a:sym typeface="Arial"/>
              </a:rPr>
              <a:t>Police officers may not acknowledge a crime as hate crime, possibly due to no local hate crime laws, bias, etc..</a:t>
            </a:r>
          </a:p>
          <a:p>
            <a:pPr marL="520696" indent="-342900">
              <a:spcBef>
                <a:spcPts val="0"/>
              </a:spcBef>
              <a:buSzPts val="1500"/>
            </a:pPr>
            <a:endParaRPr lang="en-US" sz="2400" dirty="0">
              <a:ea typeface="Arial"/>
              <a:sym typeface="Arial"/>
            </a:endParaRPr>
          </a:p>
          <a:p>
            <a:pPr marL="520696" indent="-342900">
              <a:spcBef>
                <a:spcPts val="0"/>
              </a:spcBef>
              <a:buSzPts val="1500"/>
            </a:pPr>
            <a:r>
              <a:rPr lang="en-US" sz="2400" dirty="0">
                <a:ea typeface="Arial"/>
                <a:sym typeface="Arial"/>
              </a:rPr>
              <a:t>Not all hate crimes are reported to police possibly due to fear</a:t>
            </a:r>
          </a:p>
          <a:p>
            <a:pPr marL="520696" indent="-342900">
              <a:spcBef>
                <a:spcPts val="1067"/>
              </a:spcBef>
              <a:buSzPts val="1500"/>
            </a:pPr>
            <a:r>
              <a:rPr lang="en-US" sz="2400" dirty="0">
                <a:ea typeface="Arial"/>
                <a:sym typeface="Arial"/>
              </a:rPr>
              <a:t>States without local hate crime laws have limited hate crimes reporting (AK, GA, SC, WY, </a:t>
            </a:r>
            <a:r>
              <a:rPr lang="en-US" sz="2400" strike="sngStrike" dirty="0">
                <a:ea typeface="Arial"/>
                <a:sym typeface="Arial"/>
              </a:rPr>
              <a:t>IN</a:t>
            </a:r>
            <a:r>
              <a:rPr lang="en-US" sz="2400" dirty="0">
                <a:ea typeface="Arial"/>
                <a:sym typeface="Arial"/>
              </a:rPr>
              <a:t>)</a:t>
            </a:r>
          </a:p>
          <a:p>
            <a:pPr marL="520696" indent="-342900">
              <a:spcBef>
                <a:spcPts val="1067"/>
              </a:spcBef>
              <a:buSzPts val="1500"/>
            </a:pPr>
            <a:r>
              <a:rPr lang="en-US" sz="2300" dirty="0">
                <a:ea typeface="Arial"/>
                <a:sym typeface="Arial"/>
              </a:rPr>
              <a:t>CA, NJ, and NY report a lot of hate crimes(&gt;36% of total), while most deep South states don’t report hate crimes</a:t>
            </a:r>
          </a:p>
          <a:p>
            <a:pPr marL="177796" indent="0">
              <a:spcBef>
                <a:spcPts val="0"/>
              </a:spcBef>
              <a:buSzPts val="1500"/>
              <a:buNone/>
            </a:pPr>
            <a:endParaRPr lang="en-US" sz="2400" dirty="0">
              <a:ea typeface="Arial"/>
              <a:sym typeface="Arial"/>
            </a:endParaRPr>
          </a:p>
          <a:p>
            <a:pPr marL="177796" indent="0">
              <a:spcBef>
                <a:spcPts val="0"/>
              </a:spcBef>
              <a:buSzPts val="1500"/>
              <a:buNone/>
            </a:pPr>
            <a:r>
              <a:rPr lang="en-US" sz="2400" dirty="0">
                <a:ea typeface="Arial"/>
                <a:sym typeface="Arial"/>
              </a:rPr>
              <a:t>In contrast to reporting data, the Southern Poverty Law Center reports hate group concentration in South &amp; East; pockets in West</a:t>
            </a:r>
          </a:p>
          <a:p>
            <a:pPr marL="609585" indent="-431789">
              <a:spcBef>
                <a:spcPts val="0"/>
              </a:spcBef>
              <a:buSzPts val="1500"/>
              <a:buFont typeface="Arial"/>
              <a:buChar char="•"/>
            </a:pPr>
            <a:endParaRPr lang="en-US" sz="2400" dirty="0">
              <a:ea typeface="Arial"/>
              <a:sym typeface="Arial"/>
            </a:endParaRPr>
          </a:p>
        </p:txBody>
      </p:sp>
      <p:pic>
        <p:nvPicPr>
          <p:cNvPr id="4" name="Google Shape;159;p29">
            <a:extLst>
              <a:ext uri="{FF2B5EF4-FFF2-40B4-BE49-F238E27FC236}">
                <a16:creationId xmlns:a16="http://schemas.microsoft.com/office/drawing/2014/main" id="{4243103E-8F99-4315-B683-D38CC89DE9DB}"/>
              </a:ext>
            </a:extLst>
          </p:cNvPr>
          <p:cNvPicPr preferRelativeResize="0">
            <a:picLocks noChangeAspect="1"/>
          </p:cNvPicPr>
          <p:nvPr/>
        </p:nvPicPr>
        <p:blipFill>
          <a:blip r:embed="rId3">
            <a:alphaModFix/>
          </a:blip>
          <a:stretch>
            <a:fillRect/>
          </a:stretch>
        </p:blipFill>
        <p:spPr>
          <a:xfrm>
            <a:off x="7734515" y="876300"/>
            <a:ext cx="4181260" cy="2352675"/>
          </a:xfrm>
          <a:prstGeom prst="rect">
            <a:avLst/>
          </a:prstGeom>
          <a:noFill/>
          <a:ln>
            <a:noFill/>
          </a:ln>
        </p:spPr>
      </p:pic>
      <p:sp>
        <p:nvSpPr>
          <p:cNvPr id="6" name="Date Placeholder 5">
            <a:extLst>
              <a:ext uri="{FF2B5EF4-FFF2-40B4-BE49-F238E27FC236}">
                <a16:creationId xmlns:a16="http://schemas.microsoft.com/office/drawing/2014/main" id="{6F252C8F-8222-43BE-A7E0-4A263A92C8B1}"/>
              </a:ext>
            </a:extLst>
          </p:cNvPr>
          <p:cNvSpPr>
            <a:spLocks noGrp="1"/>
          </p:cNvSpPr>
          <p:nvPr>
            <p:ph type="dt" sz="half" idx="10"/>
          </p:nvPr>
        </p:nvSpPr>
        <p:spPr/>
        <p:txBody>
          <a:bodyPr/>
          <a:lstStyle/>
          <a:p>
            <a:r>
              <a:rPr lang="en-US"/>
              <a:t>4/9/2019</a:t>
            </a:r>
            <a:endParaRPr lang="en-US" dirty="0"/>
          </a:p>
        </p:txBody>
      </p:sp>
      <p:sp>
        <p:nvSpPr>
          <p:cNvPr id="7" name="Slide Number Placeholder 6">
            <a:extLst>
              <a:ext uri="{FF2B5EF4-FFF2-40B4-BE49-F238E27FC236}">
                <a16:creationId xmlns:a16="http://schemas.microsoft.com/office/drawing/2014/main" id="{03E18AFE-D553-483E-81CD-C4E85700C423}"/>
              </a:ext>
            </a:extLst>
          </p:cNvPr>
          <p:cNvSpPr>
            <a:spLocks noGrp="1"/>
          </p:cNvSpPr>
          <p:nvPr>
            <p:ph type="sldNum" sz="quarter" idx="12"/>
          </p:nvPr>
        </p:nvSpPr>
        <p:spPr/>
        <p:txBody>
          <a:bodyPr/>
          <a:lstStyle/>
          <a:p>
            <a:fld id="{636B14B9-8F34-4888-B2E8-F53E15B0E84C}" type="slidenum">
              <a:rPr lang="en-US" smtClean="0"/>
              <a:pPr/>
              <a:t>5</a:t>
            </a:fld>
            <a:endParaRPr lang="en-US" dirty="0"/>
          </a:p>
        </p:txBody>
      </p:sp>
      <p:sp>
        <p:nvSpPr>
          <p:cNvPr id="8" name="Footer Placeholder 7">
            <a:extLst>
              <a:ext uri="{FF2B5EF4-FFF2-40B4-BE49-F238E27FC236}">
                <a16:creationId xmlns:a16="http://schemas.microsoft.com/office/drawing/2014/main" id="{00E3855F-8548-4006-8057-A7C4506955B0}"/>
              </a:ext>
            </a:extLst>
          </p:cNvPr>
          <p:cNvSpPr>
            <a:spLocks noGrp="1"/>
          </p:cNvSpPr>
          <p:nvPr>
            <p:ph type="ftr" sz="quarter" idx="11"/>
          </p:nvPr>
        </p:nvSpPr>
        <p:spPr/>
        <p:txBody>
          <a:bodyPr/>
          <a:lstStyle/>
          <a:p>
            <a:r>
              <a:rPr lang="en-US"/>
              <a:t>Slide #</a:t>
            </a:r>
            <a:endParaRPr lang="en-US" dirty="0"/>
          </a:p>
        </p:txBody>
      </p:sp>
      <p:grpSp>
        <p:nvGrpSpPr>
          <p:cNvPr id="11" name="Group 10">
            <a:extLst>
              <a:ext uri="{FF2B5EF4-FFF2-40B4-BE49-F238E27FC236}">
                <a16:creationId xmlns:a16="http://schemas.microsoft.com/office/drawing/2014/main" id="{6CD18390-1108-40C8-94B0-8D4F94E48A1E}"/>
              </a:ext>
            </a:extLst>
          </p:cNvPr>
          <p:cNvGrpSpPr/>
          <p:nvPr/>
        </p:nvGrpSpPr>
        <p:grpSpPr>
          <a:xfrm>
            <a:off x="7734299" y="3216001"/>
            <a:ext cx="4171951" cy="3271726"/>
            <a:chOff x="7734299" y="3216001"/>
            <a:chExt cx="4171951" cy="3271726"/>
          </a:xfrm>
        </p:grpSpPr>
        <p:pic>
          <p:nvPicPr>
            <p:cNvPr id="5" name="Google Shape;160;p29">
              <a:extLst>
                <a:ext uri="{FF2B5EF4-FFF2-40B4-BE49-F238E27FC236}">
                  <a16:creationId xmlns:a16="http://schemas.microsoft.com/office/drawing/2014/main" id="{4ADD01B8-9EC6-4A7B-8C60-E345D2D8153F}"/>
                </a:ext>
              </a:extLst>
            </p:cNvPr>
            <p:cNvPicPr preferRelativeResize="0">
              <a:picLocks noChangeAspect="1"/>
            </p:cNvPicPr>
            <p:nvPr/>
          </p:nvPicPr>
          <p:blipFill>
            <a:blip r:embed="rId4">
              <a:alphaModFix/>
            </a:blip>
            <a:stretch>
              <a:fillRect/>
            </a:stretch>
          </p:blipFill>
          <p:spPr>
            <a:xfrm>
              <a:off x="7734300" y="3216001"/>
              <a:ext cx="4171950" cy="2772049"/>
            </a:xfrm>
            <a:prstGeom prst="rect">
              <a:avLst/>
            </a:prstGeom>
            <a:noFill/>
            <a:ln>
              <a:noFill/>
            </a:ln>
          </p:spPr>
        </p:pic>
        <p:pic>
          <p:nvPicPr>
            <p:cNvPr id="10" name="Picture 9">
              <a:extLst>
                <a:ext uri="{FF2B5EF4-FFF2-40B4-BE49-F238E27FC236}">
                  <a16:creationId xmlns:a16="http://schemas.microsoft.com/office/drawing/2014/main" id="{40159487-3961-4DC5-BE8A-37349D9AC93A}"/>
                </a:ext>
              </a:extLst>
            </p:cNvPr>
            <p:cNvPicPr>
              <a:picLocks noChangeAspect="1"/>
            </p:cNvPicPr>
            <p:nvPr/>
          </p:nvPicPr>
          <p:blipFill rotWithShape="1">
            <a:blip r:embed="rId5"/>
            <a:srcRect l="30035" b="4508"/>
            <a:stretch/>
          </p:blipFill>
          <p:spPr>
            <a:xfrm>
              <a:off x="7734299" y="5939703"/>
              <a:ext cx="4171950" cy="548024"/>
            </a:xfrm>
            <a:prstGeom prst="rect">
              <a:avLst/>
            </a:prstGeom>
          </p:spPr>
        </p:pic>
      </p:grpSp>
      <p:sp>
        <p:nvSpPr>
          <p:cNvPr id="12" name="Oval 11">
            <a:extLst>
              <a:ext uri="{FF2B5EF4-FFF2-40B4-BE49-F238E27FC236}">
                <a16:creationId xmlns:a16="http://schemas.microsoft.com/office/drawing/2014/main" id="{82C0452A-3923-475E-8337-6CCAE98B7EC1}"/>
              </a:ext>
            </a:extLst>
          </p:cNvPr>
          <p:cNvSpPr/>
          <p:nvPr/>
        </p:nvSpPr>
        <p:spPr>
          <a:xfrm rot="3308654">
            <a:off x="10404614" y="4164035"/>
            <a:ext cx="678266" cy="1801818"/>
          </a:xfrm>
          <a:prstGeom prst="ellipse">
            <a:avLst/>
          </a:prstGeom>
          <a:noFill/>
          <a:ln w="22225">
            <a:solidFill>
              <a:srgbClr val="FFFF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4264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30"/>
          <p:cNvPicPr preferRelativeResize="0">
            <a:picLocks noChangeAspect="1"/>
          </p:cNvPicPr>
          <p:nvPr/>
        </p:nvPicPr>
        <p:blipFill>
          <a:blip r:embed="rId3">
            <a:alphaModFix/>
          </a:blip>
          <a:stretch>
            <a:fillRect/>
          </a:stretch>
        </p:blipFill>
        <p:spPr>
          <a:xfrm>
            <a:off x="2879197" y="734191"/>
            <a:ext cx="8095903" cy="2592855"/>
          </a:xfrm>
          <a:prstGeom prst="rect">
            <a:avLst/>
          </a:prstGeom>
          <a:noFill/>
          <a:ln>
            <a:noFill/>
          </a:ln>
        </p:spPr>
      </p:pic>
      <p:pic>
        <p:nvPicPr>
          <p:cNvPr id="166" name="Google Shape;166;p30"/>
          <p:cNvPicPr preferRelativeResize="0">
            <a:picLocks noChangeAspect="1"/>
          </p:cNvPicPr>
          <p:nvPr/>
        </p:nvPicPr>
        <p:blipFill>
          <a:blip r:embed="rId4">
            <a:alphaModFix/>
          </a:blip>
          <a:stretch>
            <a:fillRect/>
          </a:stretch>
        </p:blipFill>
        <p:spPr>
          <a:xfrm>
            <a:off x="2698222" y="3410586"/>
            <a:ext cx="8457853" cy="3444238"/>
          </a:xfrm>
          <a:prstGeom prst="rect">
            <a:avLst/>
          </a:prstGeom>
          <a:noFill/>
          <a:ln>
            <a:noFill/>
          </a:ln>
        </p:spPr>
      </p:pic>
      <p:sp>
        <p:nvSpPr>
          <p:cNvPr id="2" name="Date Placeholder 1">
            <a:extLst>
              <a:ext uri="{FF2B5EF4-FFF2-40B4-BE49-F238E27FC236}">
                <a16:creationId xmlns:a16="http://schemas.microsoft.com/office/drawing/2014/main" id="{44E1A4FC-F233-4823-9BC4-9ACF09EE64D0}"/>
              </a:ext>
            </a:extLst>
          </p:cNvPr>
          <p:cNvSpPr>
            <a:spLocks noGrp="1"/>
          </p:cNvSpPr>
          <p:nvPr>
            <p:ph type="dt" sz="half" idx="10"/>
          </p:nvPr>
        </p:nvSpPr>
        <p:spPr/>
        <p:txBody>
          <a:bodyPr/>
          <a:lstStyle/>
          <a:p>
            <a:r>
              <a:rPr lang="en-US"/>
              <a:t>4/9/2019</a:t>
            </a:r>
            <a:endParaRPr lang="en-US" dirty="0"/>
          </a:p>
        </p:txBody>
      </p:sp>
      <p:sp>
        <p:nvSpPr>
          <p:cNvPr id="3" name="Slide Number Placeholder 2">
            <a:extLst>
              <a:ext uri="{FF2B5EF4-FFF2-40B4-BE49-F238E27FC236}">
                <a16:creationId xmlns:a16="http://schemas.microsoft.com/office/drawing/2014/main" id="{61ABBFF1-48CD-405D-A86C-C3D199F99B30}"/>
              </a:ext>
            </a:extLst>
          </p:cNvPr>
          <p:cNvSpPr>
            <a:spLocks noGrp="1"/>
          </p:cNvSpPr>
          <p:nvPr>
            <p:ph type="sldNum" sz="quarter" idx="12"/>
          </p:nvPr>
        </p:nvSpPr>
        <p:spPr/>
        <p:txBody>
          <a:bodyPr/>
          <a:lstStyle/>
          <a:p>
            <a:fld id="{636B14B9-8F34-4888-B2E8-F53E15B0E84C}" type="slidenum">
              <a:rPr lang="en-US" smtClean="0"/>
              <a:pPr/>
              <a:t>6</a:t>
            </a:fld>
            <a:endParaRPr lang="en-US" dirty="0"/>
          </a:p>
        </p:txBody>
      </p:sp>
      <p:sp>
        <p:nvSpPr>
          <p:cNvPr id="4" name="Footer Placeholder 3">
            <a:extLst>
              <a:ext uri="{FF2B5EF4-FFF2-40B4-BE49-F238E27FC236}">
                <a16:creationId xmlns:a16="http://schemas.microsoft.com/office/drawing/2014/main" id="{2A220A5A-3E02-4F23-B8BF-02D4C8BCECBF}"/>
              </a:ext>
            </a:extLst>
          </p:cNvPr>
          <p:cNvSpPr>
            <a:spLocks noGrp="1"/>
          </p:cNvSpPr>
          <p:nvPr>
            <p:ph type="ftr" sz="quarter" idx="11"/>
          </p:nvPr>
        </p:nvSpPr>
        <p:spPr/>
        <p:txBody>
          <a:bodyPr/>
          <a:lstStyle/>
          <a:p>
            <a:r>
              <a:rPr lang="en-US"/>
              <a:t>Slide #</a:t>
            </a:r>
            <a:endParaRPr lang="en-US" dirty="0"/>
          </a:p>
        </p:txBody>
      </p:sp>
      <p:sp>
        <p:nvSpPr>
          <p:cNvPr id="7" name="Google Shape;136;p26">
            <a:extLst>
              <a:ext uri="{FF2B5EF4-FFF2-40B4-BE49-F238E27FC236}">
                <a16:creationId xmlns:a16="http://schemas.microsoft.com/office/drawing/2014/main" id="{E4B97537-1F81-4E4A-B264-4D6732E9268C}"/>
              </a:ext>
            </a:extLst>
          </p:cNvPr>
          <p:cNvSpPr txBox="1">
            <a:spLocks noGrp="1"/>
          </p:cNvSpPr>
          <p:nvPr>
            <p:ph type="title"/>
          </p:nvPr>
        </p:nvSpPr>
        <p:spPr>
          <a:xfrm>
            <a:off x="323850" y="144232"/>
            <a:ext cx="11468100" cy="549275"/>
          </a:xfrm>
          <a:prstGeom prst="rect">
            <a:avLst/>
          </a:prstGeom>
        </p:spPr>
        <p:txBody>
          <a:bodyPr spcFirstLastPara="1" vert="horz" wrap="square" lIns="91433" tIns="45700" rIns="91433" bIns="45700" rtlCol="0" anchor="ctr" anchorCtr="0">
            <a:noAutofit/>
          </a:bodyPr>
          <a:lstStyle/>
          <a:p>
            <a:pPr algn="ctr">
              <a:spcBef>
                <a:spcPts val="0"/>
              </a:spcBef>
            </a:pPr>
            <a:r>
              <a:rPr lang="en-US" dirty="0"/>
              <a:t>Overview</a:t>
            </a:r>
            <a:endParaRPr dirty="0"/>
          </a:p>
        </p:txBody>
      </p:sp>
      <p:sp>
        <p:nvSpPr>
          <p:cNvPr id="5" name="TextBox 4">
            <a:extLst>
              <a:ext uri="{FF2B5EF4-FFF2-40B4-BE49-F238E27FC236}">
                <a16:creationId xmlns:a16="http://schemas.microsoft.com/office/drawing/2014/main" id="{F4517B61-F26E-46E4-9B88-9EF1CD82423F}"/>
              </a:ext>
            </a:extLst>
          </p:cNvPr>
          <p:cNvSpPr txBox="1"/>
          <p:nvPr/>
        </p:nvSpPr>
        <p:spPr>
          <a:xfrm>
            <a:off x="575733" y="1512711"/>
            <a:ext cx="1998134" cy="954107"/>
          </a:xfrm>
          <a:prstGeom prst="rect">
            <a:avLst/>
          </a:prstGeom>
          <a:noFill/>
        </p:spPr>
        <p:txBody>
          <a:bodyPr wrap="square" rtlCol="0">
            <a:spAutoFit/>
          </a:bodyPr>
          <a:lstStyle/>
          <a:p>
            <a:r>
              <a:rPr lang="en-US" sz="2800" dirty="0"/>
              <a:t>Based on Time</a:t>
            </a:r>
          </a:p>
        </p:txBody>
      </p:sp>
      <p:sp>
        <p:nvSpPr>
          <p:cNvPr id="9" name="TextBox 8">
            <a:extLst>
              <a:ext uri="{FF2B5EF4-FFF2-40B4-BE49-F238E27FC236}">
                <a16:creationId xmlns:a16="http://schemas.microsoft.com/office/drawing/2014/main" id="{67596BFE-B6A1-47C1-B2CE-3A3850B9CA57}"/>
              </a:ext>
            </a:extLst>
          </p:cNvPr>
          <p:cNvSpPr txBox="1"/>
          <p:nvPr/>
        </p:nvSpPr>
        <p:spPr>
          <a:xfrm>
            <a:off x="575733" y="4298850"/>
            <a:ext cx="1998134" cy="954107"/>
          </a:xfrm>
          <a:prstGeom prst="rect">
            <a:avLst/>
          </a:prstGeom>
          <a:noFill/>
        </p:spPr>
        <p:txBody>
          <a:bodyPr wrap="square" rtlCol="0">
            <a:spAutoFit/>
          </a:bodyPr>
          <a:lstStyle/>
          <a:p>
            <a:r>
              <a:rPr lang="en-US" sz="2800" dirty="0"/>
              <a:t>Based on Geography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2" name="Date Placeholder 1">
            <a:extLst>
              <a:ext uri="{FF2B5EF4-FFF2-40B4-BE49-F238E27FC236}">
                <a16:creationId xmlns:a16="http://schemas.microsoft.com/office/drawing/2014/main" id="{C5F3843D-A8F5-4925-87EE-2AC9C93892AA}"/>
              </a:ext>
            </a:extLst>
          </p:cNvPr>
          <p:cNvSpPr>
            <a:spLocks noGrp="1"/>
          </p:cNvSpPr>
          <p:nvPr>
            <p:ph type="dt" sz="half" idx="10"/>
          </p:nvPr>
        </p:nvSpPr>
        <p:spPr/>
        <p:txBody>
          <a:bodyPr/>
          <a:lstStyle/>
          <a:p>
            <a:r>
              <a:rPr lang="en-US"/>
              <a:t>4/9/2019</a:t>
            </a:r>
            <a:endParaRPr lang="en-US" dirty="0"/>
          </a:p>
        </p:txBody>
      </p:sp>
      <p:sp>
        <p:nvSpPr>
          <p:cNvPr id="3" name="Slide Number Placeholder 2">
            <a:extLst>
              <a:ext uri="{FF2B5EF4-FFF2-40B4-BE49-F238E27FC236}">
                <a16:creationId xmlns:a16="http://schemas.microsoft.com/office/drawing/2014/main" id="{549A04D8-3470-4EE3-885E-6098B10A7137}"/>
              </a:ext>
            </a:extLst>
          </p:cNvPr>
          <p:cNvSpPr>
            <a:spLocks noGrp="1"/>
          </p:cNvSpPr>
          <p:nvPr>
            <p:ph type="sldNum" sz="quarter" idx="12"/>
          </p:nvPr>
        </p:nvSpPr>
        <p:spPr/>
        <p:txBody>
          <a:bodyPr/>
          <a:lstStyle/>
          <a:p>
            <a:fld id="{636B14B9-8F34-4888-B2E8-F53E15B0E84C}" type="slidenum">
              <a:rPr lang="en-US" smtClean="0"/>
              <a:pPr/>
              <a:t>7</a:t>
            </a:fld>
            <a:endParaRPr lang="en-US" dirty="0"/>
          </a:p>
        </p:txBody>
      </p:sp>
      <p:sp>
        <p:nvSpPr>
          <p:cNvPr id="4" name="Footer Placeholder 3">
            <a:extLst>
              <a:ext uri="{FF2B5EF4-FFF2-40B4-BE49-F238E27FC236}">
                <a16:creationId xmlns:a16="http://schemas.microsoft.com/office/drawing/2014/main" id="{998687B8-EFB1-4F28-9F6B-8CB470DB0C4E}"/>
              </a:ext>
            </a:extLst>
          </p:cNvPr>
          <p:cNvSpPr>
            <a:spLocks noGrp="1"/>
          </p:cNvSpPr>
          <p:nvPr>
            <p:ph type="ftr" sz="quarter" idx="11"/>
          </p:nvPr>
        </p:nvSpPr>
        <p:spPr/>
        <p:txBody>
          <a:bodyPr/>
          <a:lstStyle/>
          <a:p>
            <a:r>
              <a:rPr lang="en-US"/>
              <a:t>Slide #</a:t>
            </a:r>
            <a:endParaRPr lang="en-US" dirty="0"/>
          </a:p>
        </p:txBody>
      </p:sp>
      <p:pic>
        <p:nvPicPr>
          <p:cNvPr id="11" name="Picture 10" descr="A screenshot of a cell phone&#10;&#10;Description generated with very high confidence">
            <a:extLst>
              <a:ext uri="{FF2B5EF4-FFF2-40B4-BE49-F238E27FC236}">
                <a16:creationId xmlns:a16="http://schemas.microsoft.com/office/drawing/2014/main" id="{1F095673-FADB-4DFF-AD04-9602A2E30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199" y="1101867"/>
            <a:ext cx="8721023" cy="4360512"/>
          </a:xfrm>
          <a:prstGeom prst="rect">
            <a:avLst/>
          </a:prstGeom>
        </p:spPr>
      </p:pic>
      <p:sp>
        <p:nvSpPr>
          <p:cNvPr id="17" name="Google Shape;136;p26">
            <a:extLst>
              <a:ext uri="{FF2B5EF4-FFF2-40B4-BE49-F238E27FC236}">
                <a16:creationId xmlns:a16="http://schemas.microsoft.com/office/drawing/2014/main" id="{5D08CBBE-E023-4170-93CD-5AAD220F2737}"/>
              </a:ext>
            </a:extLst>
          </p:cNvPr>
          <p:cNvSpPr txBox="1">
            <a:spLocks/>
          </p:cNvSpPr>
          <p:nvPr/>
        </p:nvSpPr>
        <p:spPr>
          <a:xfrm>
            <a:off x="1076325" y="352378"/>
            <a:ext cx="10353675" cy="549275"/>
          </a:xfrm>
          <a:prstGeom prst="rect">
            <a:avLst/>
          </a:prstGeom>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Courier New" panose="02070309020205020404" pitchFamily="49" charset="0"/>
              </a:defRPr>
            </a:lvl1pPr>
          </a:lstStyle>
          <a:p>
            <a:pPr>
              <a:spcBef>
                <a:spcPts val="0"/>
              </a:spcBef>
            </a:pPr>
            <a:r>
              <a:rPr lang="en-US" dirty="0"/>
              <a:t>What are the top Hate Crime Biases against victims… </a:t>
            </a:r>
          </a:p>
          <a:p>
            <a:pPr>
              <a:spcBef>
                <a:spcPts val="0"/>
              </a:spcBef>
            </a:pPr>
            <a:r>
              <a:rPr lang="en-US" dirty="0"/>
              <a:t>in the US?</a:t>
            </a:r>
          </a:p>
        </p:txBody>
      </p:sp>
      <p:sp>
        <p:nvSpPr>
          <p:cNvPr id="22" name="TextBox 21">
            <a:extLst>
              <a:ext uri="{FF2B5EF4-FFF2-40B4-BE49-F238E27FC236}">
                <a16:creationId xmlns:a16="http://schemas.microsoft.com/office/drawing/2014/main" id="{4107E4B6-735E-450F-9081-7884ED29722E}"/>
              </a:ext>
            </a:extLst>
          </p:cNvPr>
          <p:cNvSpPr txBox="1"/>
          <p:nvPr/>
        </p:nvSpPr>
        <p:spPr>
          <a:xfrm>
            <a:off x="115384" y="5748908"/>
            <a:ext cx="4180392" cy="784830"/>
          </a:xfrm>
          <a:prstGeom prst="rect">
            <a:avLst/>
          </a:prstGeom>
          <a:noFill/>
        </p:spPr>
        <p:txBody>
          <a:bodyPr wrap="square" rtlCol="0">
            <a:spAutoFit/>
          </a:bodyPr>
          <a:lstStyle/>
          <a:p>
            <a:r>
              <a:rPr lang="en-US" sz="900" b="1" dirty="0"/>
              <a:t>Some bias description data abbreviated in analysis for visualization:</a:t>
            </a:r>
          </a:p>
          <a:p>
            <a:r>
              <a:rPr lang="en-US" sz="900" dirty="0"/>
              <a:t>Anti-LGBT = Anti-Lesbian, Gay, Bisexual, or Transgender (Mixed Group)</a:t>
            </a:r>
          </a:p>
          <a:p>
            <a:r>
              <a:rPr lang="en-US" sz="900" dirty="0"/>
              <a:t>Anti-African American = Anti-African American, Anti-Black</a:t>
            </a:r>
          </a:p>
          <a:p>
            <a:r>
              <a:rPr lang="en-US" sz="900" dirty="0"/>
              <a:t>Anti-Hispanic = Anti-Hispanic or Latino</a:t>
            </a:r>
          </a:p>
          <a:p>
            <a:r>
              <a:rPr lang="en-US" sz="900" dirty="0"/>
              <a:t>Anti-Other Race/</a:t>
            </a:r>
            <a:r>
              <a:rPr lang="en-US" sz="900" dirty="0" err="1"/>
              <a:t>Ethn</a:t>
            </a:r>
            <a:r>
              <a:rPr lang="en-US" sz="900" dirty="0"/>
              <a:t>/</a:t>
            </a:r>
            <a:r>
              <a:rPr lang="en-US" sz="900" dirty="0" err="1"/>
              <a:t>Ances</a:t>
            </a:r>
            <a:r>
              <a:rPr lang="en-US" sz="900" dirty="0"/>
              <a:t> = Anti-Other Race/Ethnicity/Ancestry</a:t>
            </a:r>
          </a:p>
        </p:txBody>
      </p:sp>
      <p:sp>
        <p:nvSpPr>
          <p:cNvPr id="6" name="TextBox 5">
            <a:extLst>
              <a:ext uri="{FF2B5EF4-FFF2-40B4-BE49-F238E27FC236}">
                <a16:creationId xmlns:a16="http://schemas.microsoft.com/office/drawing/2014/main" id="{769474E4-8C28-4DF6-87D8-71C6FA1F20A1}"/>
              </a:ext>
            </a:extLst>
          </p:cNvPr>
          <p:cNvSpPr txBox="1"/>
          <p:nvPr/>
        </p:nvSpPr>
        <p:spPr>
          <a:xfrm>
            <a:off x="115384" y="1642444"/>
            <a:ext cx="3281163" cy="2277547"/>
          </a:xfrm>
          <a:prstGeom prst="rect">
            <a:avLst/>
          </a:prstGeom>
          <a:noFill/>
        </p:spPr>
        <p:txBody>
          <a:bodyPr wrap="square" rtlCol="0">
            <a:spAutoFit/>
          </a:bodyPr>
          <a:lstStyle/>
          <a:p>
            <a:pPr marL="285750" indent="-285750">
              <a:buFont typeface="Arial" panose="020B0604020202020204" pitchFamily="34" charset="0"/>
              <a:buChar char="•"/>
            </a:pPr>
            <a:r>
              <a:rPr lang="en-US" sz="1600" dirty="0"/>
              <a:t>Focused on biases (BIAS_DESC), which required data cleaning</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600" dirty="0"/>
              <a:t>Refined top 10 with </a:t>
            </a:r>
            <a:r>
              <a:rPr lang="en-US" sz="1600" dirty="0" err="1"/>
              <a:t>groupby</a:t>
            </a:r>
            <a:r>
              <a:rPr lang="en-US" sz="1600" dirty="0"/>
              <a:t>, count &amp; </a:t>
            </a:r>
            <a:r>
              <a:rPr lang="en-US" sz="1600" dirty="0" err="1"/>
              <a:t>sort_values</a:t>
            </a:r>
            <a:r>
              <a:rPr lang="en-US" sz="1600" dirty="0"/>
              <a:t> functions.</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600" dirty="0"/>
              <a:t>Calculated percentage and used </a:t>
            </a:r>
            <a:r>
              <a:rPr lang="en-US" sz="1600" dirty="0" err="1"/>
              <a:t>sort_values</a:t>
            </a:r>
            <a:r>
              <a:rPr lang="en-US" sz="1600" dirty="0"/>
              <a:t> for bar chart</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600" dirty="0"/>
              <a:t>Bar text thru for loop:</a:t>
            </a:r>
          </a:p>
        </p:txBody>
      </p:sp>
      <p:sp>
        <p:nvSpPr>
          <p:cNvPr id="7" name="TextBox 6">
            <a:extLst>
              <a:ext uri="{FF2B5EF4-FFF2-40B4-BE49-F238E27FC236}">
                <a16:creationId xmlns:a16="http://schemas.microsoft.com/office/drawing/2014/main" id="{849CC874-B299-4BBF-9E3F-6F4A579B38C9}"/>
              </a:ext>
            </a:extLst>
          </p:cNvPr>
          <p:cNvSpPr txBox="1"/>
          <p:nvPr/>
        </p:nvSpPr>
        <p:spPr>
          <a:xfrm>
            <a:off x="285750" y="3993517"/>
            <a:ext cx="3713666" cy="1384995"/>
          </a:xfrm>
          <a:prstGeom prst="rect">
            <a:avLst/>
          </a:prstGeom>
          <a:noFill/>
        </p:spPr>
        <p:txBody>
          <a:bodyPr wrap="square" rtlCol="0">
            <a:spAutoFit/>
          </a:bodyPr>
          <a:lstStyle/>
          <a:p>
            <a:r>
              <a:rPr lang="en-US" sz="1200" dirty="0"/>
              <a:t>for p in </a:t>
            </a:r>
            <a:r>
              <a:rPr lang="en-US" sz="1200" dirty="0" err="1"/>
              <a:t>axp.patches</a:t>
            </a:r>
            <a:r>
              <a:rPr lang="en-US" sz="1200" dirty="0"/>
              <a:t>:</a:t>
            </a:r>
          </a:p>
          <a:p>
            <a:r>
              <a:rPr lang="en-US" sz="1200" dirty="0"/>
              <a:t>    width = </a:t>
            </a:r>
            <a:r>
              <a:rPr lang="en-US" sz="1200" dirty="0" err="1"/>
              <a:t>p.get_width</a:t>
            </a:r>
            <a:r>
              <a:rPr lang="en-US" sz="1200" dirty="0"/>
              <a:t>()</a:t>
            </a:r>
          </a:p>
          <a:p>
            <a:r>
              <a:rPr lang="en-US" sz="1200" dirty="0"/>
              <a:t>    </a:t>
            </a:r>
            <a:r>
              <a:rPr lang="en-US" sz="1200" dirty="0" err="1"/>
              <a:t>plt.text</a:t>
            </a:r>
            <a:r>
              <a:rPr lang="en-US" sz="1200" dirty="0"/>
              <a:t>(.02+p.get_width(),</a:t>
            </a:r>
            <a:r>
              <a:rPr lang="en-US" sz="1200" dirty="0" err="1"/>
              <a:t>p.get_y</a:t>
            </a:r>
            <a:r>
              <a:rPr lang="en-US" sz="1200" dirty="0"/>
              <a:t>()+0.8*</a:t>
            </a:r>
            <a:r>
              <a:rPr lang="en-US" sz="1200" dirty="0" err="1"/>
              <a:t>p.get_height</a:t>
            </a:r>
            <a:r>
              <a:rPr lang="en-US" sz="1200" dirty="0"/>
              <a:t>(),</a:t>
            </a:r>
          </a:p>
          <a:p>
            <a:r>
              <a:rPr lang="en-US" sz="1200" dirty="0"/>
              <a:t>             '{:.2%}'.format(width),</a:t>
            </a:r>
          </a:p>
          <a:p>
            <a:r>
              <a:rPr lang="en-US" sz="1200" dirty="0"/>
              <a:t>             ha='center', </a:t>
            </a:r>
            <a:r>
              <a:rPr lang="en-US" sz="1200" dirty="0" err="1"/>
              <a:t>va</a:t>
            </a:r>
            <a:r>
              <a:rPr lang="en-US" sz="1200" dirty="0"/>
              <a:t>='center')</a:t>
            </a:r>
          </a:p>
          <a:p>
            <a:r>
              <a:rPr lang="en-US" sz="1200" dirty="0"/>
              <a:t>    </a:t>
            </a:r>
            <a:r>
              <a:rPr lang="en-US" sz="1200" dirty="0" err="1"/>
              <a:t>plt.rc</a:t>
            </a:r>
            <a:r>
              <a:rPr lang="en-US" sz="1200" dirty="0"/>
              <a:t>('font', size=18)</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83"/>
        <p:cNvGrpSpPr/>
        <p:nvPr/>
      </p:nvGrpSpPr>
      <p:grpSpPr>
        <a:xfrm>
          <a:off x="0" y="0"/>
          <a:ext cx="0" cy="0"/>
          <a:chOff x="0" y="0"/>
          <a:chExt cx="0" cy="0"/>
        </a:xfrm>
      </p:grpSpPr>
      <p:sp>
        <p:nvSpPr>
          <p:cNvPr id="2" name="Date Placeholder 1">
            <a:extLst>
              <a:ext uri="{FF2B5EF4-FFF2-40B4-BE49-F238E27FC236}">
                <a16:creationId xmlns:a16="http://schemas.microsoft.com/office/drawing/2014/main" id="{70853D7D-75BD-4B2A-809E-2997900896EF}"/>
              </a:ext>
            </a:extLst>
          </p:cNvPr>
          <p:cNvSpPr>
            <a:spLocks noGrp="1"/>
          </p:cNvSpPr>
          <p:nvPr>
            <p:ph type="dt" sz="half" idx="10"/>
          </p:nvPr>
        </p:nvSpPr>
        <p:spPr/>
        <p:txBody>
          <a:bodyPr/>
          <a:lstStyle/>
          <a:p>
            <a:r>
              <a:rPr lang="en-US"/>
              <a:t>4/9/2019</a:t>
            </a:r>
            <a:endParaRPr lang="en-US" dirty="0"/>
          </a:p>
        </p:txBody>
      </p:sp>
      <p:sp>
        <p:nvSpPr>
          <p:cNvPr id="3" name="Slide Number Placeholder 2">
            <a:extLst>
              <a:ext uri="{FF2B5EF4-FFF2-40B4-BE49-F238E27FC236}">
                <a16:creationId xmlns:a16="http://schemas.microsoft.com/office/drawing/2014/main" id="{86C4B677-DA8E-450B-828C-BC425B52C8EE}"/>
              </a:ext>
            </a:extLst>
          </p:cNvPr>
          <p:cNvSpPr>
            <a:spLocks noGrp="1"/>
          </p:cNvSpPr>
          <p:nvPr>
            <p:ph type="sldNum" sz="quarter" idx="12"/>
          </p:nvPr>
        </p:nvSpPr>
        <p:spPr/>
        <p:txBody>
          <a:bodyPr/>
          <a:lstStyle/>
          <a:p>
            <a:fld id="{636B14B9-8F34-4888-B2E8-F53E15B0E84C}" type="slidenum">
              <a:rPr lang="en-US" smtClean="0"/>
              <a:pPr/>
              <a:t>8</a:t>
            </a:fld>
            <a:endParaRPr lang="en-US" dirty="0"/>
          </a:p>
        </p:txBody>
      </p:sp>
      <p:sp>
        <p:nvSpPr>
          <p:cNvPr id="4" name="Footer Placeholder 3">
            <a:extLst>
              <a:ext uri="{FF2B5EF4-FFF2-40B4-BE49-F238E27FC236}">
                <a16:creationId xmlns:a16="http://schemas.microsoft.com/office/drawing/2014/main" id="{0C37537F-3C3A-4271-94CC-694BC61747D7}"/>
              </a:ext>
            </a:extLst>
          </p:cNvPr>
          <p:cNvSpPr>
            <a:spLocks noGrp="1"/>
          </p:cNvSpPr>
          <p:nvPr>
            <p:ph type="ftr" sz="quarter" idx="11"/>
          </p:nvPr>
        </p:nvSpPr>
        <p:spPr/>
        <p:txBody>
          <a:bodyPr/>
          <a:lstStyle/>
          <a:p>
            <a:r>
              <a:rPr lang="en-US"/>
              <a:t>Slide #</a:t>
            </a:r>
            <a:endParaRPr lang="en-US" dirty="0"/>
          </a:p>
        </p:txBody>
      </p:sp>
      <p:pic>
        <p:nvPicPr>
          <p:cNvPr id="6" name="Picture 5" descr="A screenshot of a map&#10;&#10;Description generated with very high confidence">
            <a:extLst>
              <a:ext uri="{FF2B5EF4-FFF2-40B4-BE49-F238E27FC236}">
                <a16:creationId xmlns:a16="http://schemas.microsoft.com/office/drawing/2014/main" id="{13B05707-FE7B-4ECF-9DB8-1FCCB1B434CC}"/>
              </a:ext>
            </a:extLst>
          </p:cNvPr>
          <p:cNvPicPr>
            <a:picLocks noChangeAspect="1"/>
          </p:cNvPicPr>
          <p:nvPr/>
        </p:nvPicPr>
        <p:blipFill rotWithShape="1">
          <a:blip r:embed="rId3">
            <a:extLst>
              <a:ext uri="{28A0092B-C50C-407E-A947-70E740481C1C}">
                <a14:useLocalDpi xmlns:a14="http://schemas.microsoft.com/office/drawing/2010/main" val="0"/>
              </a:ext>
            </a:extLst>
          </a:blip>
          <a:srcRect l="32610" t="26708" r="8021" b="6443"/>
          <a:stretch/>
        </p:blipFill>
        <p:spPr>
          <a:xfrm>
            <a:off x="4138100" y="1566858"/>
            <a:ext cx="8034850" cy="4900618"/>
          </a:xfrm>
          <a:prstGeom prst="rect">
            <a:avLst/>
          </a:prstGeom>
        </p:spPr>
      </p:pic>
      <p:sp>
        <p:nvSpPr>
          <p:cNvPr id="17" name="Google Shape;136;p26">
            <a:extLst>
              <a:ext uri="{FF2B5EF4-FFF2-40B4-BE49-F238E27FC236}">
                <a16:creationId xmlns:a16="http://schemas.microsoft.com/office/drawing/2014/main" id="{4F8B972F-EDA7-444B-910B-70BB2463A83C}"/>
              </a:ext>
            </a:extLst>
          </p:cNvPr>
          <p:cNvSpPr txBox="1">
            <a:spLocks/>
          </p:cNvSpPr>
          <p:nvPr/>
        </p:nvSpPr>
        <p:spPr>
          <a:xfrm>
            <a:off x="1076325" y="352378"/>
            <a:ext cx="10334625" cy="549275"/>
          </a:xfrm>
          <a:prstGeom prst="rect">
            <a:avLst/>
          </a:prstGeom>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Courier New" panose="02070309020205020404" pitchFamily="49" charset="0"/>
              </a:defRPr>
            </a:lvl1pPr>
          </a:lstStyle>
          <a:p>
            <a:pPr>
              <a:spcBef>
                <a:spcPts val="0"/>
              </a:spcBef>
            </a:pPr>
            <a:r>
              <a:rPr lang="en-US" dirty="0"/>
              <a:t>What are the top Hate Crime Biases against victims… </a:t>
            </a:r>
          </a:p>
          <a:p>
            <a:pPr>
              <a:spcBef>
                <a:spcPts val="0"/>
              </a:spcBef>
            </a:pPr>
            <a:r>
              <a:rPr lang="en-US" dirty="0"/>
              <a:t>By State?</a:t>
            </a:r>
          </a:p>
        </p:txBody>
      </p:sp>
      <p:sp>
        <p:nvSpPr>
          <p:cNvPr id="18" name="TextBox 17">
            <a:extLst>
              <a:ext uri="{FF2B5EF4-FFF2-40B4-BE49-F238E27FC236}">
                <a16:creationId xmlns:a16="http://schemas.microsoft.com/office/drawing/2014/main" id="{620E38EB-DBBC-459D-BD81-819FF32D4E5E}"/>
              </a:ext>
            </a:extLst>
          </p:cNvPr>
          <p:cNvSpPr txBox="1"/>
          <p:nvPr/>
        </p:nvSpPr>
        <p:spPr>
          <a:xfrm>
            <a:off x="115384" y="5748908"/>
            <a:ext cx="4180392" cy="784830"/>
          </a:xfrm>
          <a:prstGeom prst="rect">
            <a:avLst/>
          </a:prstGeom>
          <a:noFill/>
        </p:spPr>
        <p:txBody>
          <a:bodyPr wrap="square" rtlCol="0">
            <a:spAutoFit/>
          </a:bodyPr>
          <a:lstStyle/>
          <a:p>
            <a:r>
              <a:rPr lang="en-US" sz="900" b="1" dirty="0"/>
              <a:t>Some bias description data abbreviated in analysis for visualization:</a:t>
            </a:r>
          </a:p>
          <a:p>
            <a:r>
              <a:rPr lang="en-US" sz="900" dirty="0"/>
              <a:t>Anti-LGBT = Anti-Lesbian, Gay, Bisexual, or Transgender (Mixed Group)</a:t>
            </a:r>
          </a:p>
          <a:p>
            <a:r>
              <a:rPr lang="en-US" sz="900" dirty="0"/>
              <a:t>Anti-African American = Anti-African American, Anti-Black</a:t>
            </a:r>
          </a:p>
          <a:p>
            <a:r>
              <a:rPr lang="en-US" sz="900" dirty="0"/>
              <a:t>Anti-Hispanic = Anti-Hispanic or Latino</a:t>
            </a:r>
          </a:p>
          <a:p>
            <a:r>
              <a:rPr lang="en-US" sz="900" dirty="0"/>
              <a:t>Anti-Other Race/</a:t>
            </a:r>
            <a:r>
              <a:rPr lang="en-US" sz="900" dirty="0" err="1"/>
              <a:t>Ethn</a:t>
            </a:r>
            <a:r>
              <a:rPr lang="en-US" sz="900" dirty="0"/>
              <a:t>/</a:t>
            </a:r>
            <a:r>
              <a:rPr lang="en-US" sz="900" dirty="0" err="1"/>
              <a:t>Ances</a:t>
            </a:r>
            <a:r>
              <a:rPr lang="en-US" sz="900" dirty="0"/>
              <a:t> = Anti-Other Race/Ethnicity/Ancestry</a:t>
            </a:r>
          </a:p>
        </p:txBody>
      </p:sp>
      <p:sp>
        <p:nvSpPr>
          <p:cNvPr id="13" name="TextBox 12">
            <a:extLst>
              <a:ext uri="{FF2B5EF4-FFF2-40B4-BE49-F238E27FC236}">
                <a16:creationId xmlns:a16="http://schemas.microsoft.com/office/drawing/2014/main" id="{6074013D-75DB-48BC-8572-E3463FCB736A}"/>
              </a:ext>
            </a:extLst>
          </p:cNvPr>
          <p:cNvSpPr txBox="1"/>
          <p:nvPr/>
        </p:nvSpPr>
        <p:spPr>
          <a:xfrm>
            <a:off x="104775" y="1459230"/>
            <a:ext cx="3248024"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t>Determined top 5 hate crime </a:t>
            </a:r>
            <a:r>
              <a:rPr lang="en-US" sz="1600" dirty="0" err="1"/>
              <a:t>bias’</a:t>
            </a:r>
            <a:r>
              <a:rPr lang="en-US" sz="1600" dirty="0"/>
              <a:t> for each state as </a:t>
            </a:r>
            <a:r>
              <a:rPr lang="en-US" sz="1600" dirty="0" err="1"/>
              <a:t>dataframe</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Merged top 5 </a:t>
            </a:r>
            <a:r>
              <a:rPr lang="en-US" sz="1600" dirty="0" err="1"/>
              <a:t>dataframe</a:t>
            </a:r>
            <a:r>
              <a:rPr lang="en-US" sz="1600" dirty="0"/>
              <a:t> with a offence count by state.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Utilized </a:t>
            </a:r>
            <a:r>
              <a:rPr lang="en-US" sz="1600" dirty="0" err="1"/>
              <a:t>Plotly</a:t>
            </a:r>
            <a:r>
              <a:rPr lang="en-US" sz="1600" dirty="0"/>
              <a:t> US Choropleth heat map for total offense count and hover capabilities for top 5 per state.</a:t>
            </a:r>
          </a:p>
          <a:p>
            <a:endParaRPr lang="en-US" sz="1600" dirty="0"/>
          </a:p>
          <a:p>
            <a:pPr marL="285750" indent="-285750">
              <a:buFont typeface="Arial" panose="020B0604020202020204" pitchFamily="34" charset="0"/>
              <a:buChar char="•"/>
            </a:pPr>
            <a:r>
              <a:rPr lang="en-US" sz="1600" dirty="0" err="1"/>
              <a:t>Plotly</a:t>
            </a:r>
            <a:r>
              <a:rPr lang="en-US" sz="1600" dirty="0"/>
              <a:t> coding utilizes a data object (data parameters) and a layout object (map parameters)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2" name="Date Placeholder 1">
            <a:extLst>
              <a:ext uri="{FF2B5EF4-FFF2-40B4-BE49-F238E27FC236}">
                <a16:creationId xmlns:a16="http://schemas.microsoft.com/office/drawing/2014/main" id="{B707553B-EC5B-481E-8651-CA24DDB0CBB7}"/>
              </a:ext>
            </a:extLst>
          </p:cNvPr>
          <p:cNvSpPr>
            <a:spLocks noGrp="1"/>
          </p:cNvSpPr>
          <p:nvPr>
            <p:ph type="dt" sz="half" idx="10"/>
          </p:nvPr>
        </p:nvSpPr>
        <p:spPr/>
        <p:txBody>
          <a:bodyPr/>
          <a:lstStyle/>
          <a:p>
            <a:r>
              <a:rPr lang="en-US"/>
              <a:t>4/9/2019</a:t>
            </a:r>
            <a:endParaRPr lang="en-US" dirty="0"/>
          </a:p>
        </p:txBody>
      </p:sp>
      <p:sp>
        <p:nvSpPr>
          <p:cNvPr id="4" name="Slide Number Placeholder 3">
            <a:extLst>
              <a:ext uri="{FF2B5EF4-FFF2-40B4-BE49-F238E27FC236}">
                <a16:creationId xmlns:a16="http://schemas.microsoft.com/office/drawing/2014/main" id="{E4ABADC7-677F-41A3-A78A-7564662C8233}"/>
              </a:ext>
            </a:extLst>
          </p:cNvPr>
          <p:cNvSpPr>
            <a:spLocks noGrp="1"/>
          </p:cNvSpPr>
          <p:nvPr>
            <p:ph type="sldNum" sz="quarter" idx="12"/>
          </p:nvPr>
        </p:nvSpPr>
        <p:spPr/>
        <p:txBody>
          <a:bodyPr/>
          <a:lstStyle/>
          <a:p>
            <a:fld id="{636B14B9-8F34-4888-B2E8-F53E15B0E84C}" type="slidenum">
              <a:rPr lang="en-US" smtClean="0"/>
              <a:pPr/>
              <a:t>9</a:t>
            </a:fld>
            <a:endParaRPr lang="en-US" dirty="0"/>
          </a:p>
        </p:txBody>
      </p:sp>
      <p:sp>
        <p:nvSpPr>
          <p:cNvPr id="7" name="Footer Placeholder 6">
            <a:extLst>
              <a:ext uri="{FF2B5EF4-FFF2-40B4-BE49-F238E27FC236}">
                <a16:creationId xmlns:a16="http://schemas.microsoft.com/office/drawing/2014/main" id="{C82031F8-2F2C-47C7-8CD2-F51C95DDA629}"/>
              </a:ext>
            </a:extLst>
          </p:cNvPr>
          <p:cNvSpPr>
            <a:spLocks noGrp="1"/>
          </p:cNvSpPr>
          <p:nvPr>
            <p:ph type="ftr" sz="quarter" idx="11"/>
          </p:nvPr>
        </p:nvSpPr>
        <p:spPr/>
        <p:txBody>
          <a:bodyPr/>
          <a:lstStyle/>
          <a:p>
            <a:r>
              <a:rPr lang="en-US"/>
              <a:t>Slide #</a:t>
            </a:r>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9" name="Add-in 8" title="Plotly D3.js Charts for Powerpoint and Excel">
                <a:extLst>
                  <a:ext uri="{FF2B5EF4-FFF2-40B4-BE49-F238E27FC236}">
                    <a16:creationId xmlns:a16="http://schemas.microsoft.com/office/drawing/2014/main" id="{CF185A02-A8B0-44E4-B89F-B7225FCC30FB}"/>
                  </a:ext>
                </a:extLst>
              </p:cNvPr>
              <p:cNvGraphicFramePr>
                <a:graphicFrameLocks noGrp="1"/>
              </p:cNvGraphicFramePr>
              <p:nvPr>
                <p:extLst>
                  <p:ext uri="{D42A27DB-BD31-4B8C-83A1-F6EECF244321}">
                    <p14:modId xmlns:p14="http://schemas.microsoft.com/office/powerpoint/2010/main" val="1810489944"/>
                  </p:ext>
                </p:extLst>
              </p:nvPr>
            </p:nvGraphicFramePr>
            <p:xfrm>
              <a:off x="3629025" y="742951"/>
              <a:ext cx="8305801" cy="631507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9" name="Add-in 8" title="Plotly D3.js Charts for Powerpoint and Excel">
                <a:extLst>
                  <a:ext uri="{FF2B5EF4-FFF2-40B4-BE49-F238E27FC236}">
                    <a16:creationId xmlns:a16="http://schemas.microsoft.com/office/drawing/2014/main" id="{CF185A02-A8B0-44E4-B89F-B7225FCC30FB}"/>
                  </a:ext>
                </a:extLst>
              </p:cNvPr>
              <p:cNvPicPr>
                <a:picLocks noGrp="1" noRot="1" noChangeAspect="1" noMove="1" noResize="1" noEditPoints="1" noAdjustHandles="1" noChangeArrowheads="1" noChangeShapeType="1"/>
              </p:cNvPicPr>
              <p:nvPr/>
            </p:nvPicPr>
            <p:blipFill>
              <a:blip r:embed="rId4"/>
              <a:stretch>
                <a:fillRect/>
              </a:stretch>
            </p:blipFill>
            <p:spPr>
              <a:xfrm>
                <a:off x="3629025" y="742951"/>
                <a:ext cx="8305801" cy="6315074"/>
              </a:xfrm>
              <a:prstGeom prst="rect">
                <a:avLst/>
              </a:prstGeom>
            </p:spPr>
          </p:pic>
        </mc:Fallback>
      </mc:AlternateContent>
      <p:sp>
        <p:nvSpPr>
          <p:cNvPr id="15" name="Google Shape;136;p26">
            <a:extLst>
              <a:ext uri="{FF2B5EF4-FFF2-40B4-BE49-F238E27FC236}">
                <a16:creationId xmlns:a16="http://schemas.microsoft.com/office/drawing/2014/main" id="{2BA81886-C9EB-496E-A062-A26F9A507710}"/>
              </a:ext>
            </a:extLst>
          </p:cNvPr>
          <p:cNvSpPr txBox="1">
            <a:spLocks/>
          </p:cNvSpPr>
          <p:nvPr/>
        </p:nvSpPr>
        <p:spPr>
          <a:xfrm>
            <a:off x="1076325" y="352378"/>
            <a:ext cx="10325100" cy="549275"/>
          </a:xfrm>
          <a:prstGeom prst="rect">
            <a:avLst/>
          </a:prstGeom>
        </p:spPr>
        <p:txBody>
          <a:bodyPr spcFirstLastPara="1" vert="horz" wrap="square" lIns="91433" tIns="45700" rIns="91433" bIns="45700" rtlCol="0" anchor="ctr" anchorCtr="0">
            <a:noAutofit/>
          </a:bodyPr>
          <a:lstStyle>
            <a:lvl1pPr algn="l" defTabSz="914400" rtl="0" eaLnBrk="1" latinLnBrk="0" hangingPunct="1">
              <a:lnSpc>
                <a:spcPct val="90000"/>
              </a:lnSpc>
              <a:spcBef>
                <a:spcPct val="0"/>
              </a:spcBef>
              <a:buNone/>
              <a:defRPr sz="3600" b="1" kern="1200">
                <a:solidFill>
                  <a:schemeClr val="tx1"/>
                </a:solidFill>
                <a:latin typeface="+mn-lt"/>
                <a:ea typeface="+mj-ea"/>
                <a:cs typeface="Courier New" panose="02070309020205020404" pitchFamily="49" charset="0"/>
              </a:defRPr>
            </a:lvl1pPr>
          </a:lstStyle>
          <a:p>
            <a:pPr>
              <a:spcBef>
                <a:spcPts val="0"/>
              </a:spcBef>
            </a:pPr>
            <a:r>
              <a:rPr lang="en-US" dirty="0"/>
              <a:t>What are the top Hate Crime Biases against victims… </a:t>
            </a:r>
          </a:p>
          <a:p>
            <a:pPr>
              <a:spcBef>
                <a:spcPts val="0"/>
              </a:spcBef>
            </a:pPr>
            <a:r>
              <a:rPr lang="en-US" dirty="0"/>
              <a:t>By State?</a:t>
            </a:r>
          </a:p>
        </p:txBody>
      </p:sp>
      <p:sp>
        <p:nvSpPr>
          <p:cNvPr id="8" name="TextBox 7">
            <a:extLst>
              <a:ext uri="{FF2B5EF4-FFF2-40B4-BE49-F238E27FC236}">
                <a16:creationId xmlns:a16="http://schemas.microsoft.com/office/drawing/2014/main" id="{414886E2-6439-48B3-AC46-F4CFE4918229}"/>
              </a:ext>
            </a:extLst>
          </p:cNvPr>
          <p:cNvSpPr txBox="1"/>
          <p:nvPr/>
        </p:nvSpPr>
        <p:spPr>
          <a:xfrm>
            <a:off x="104775" y="1459230"/>
            <a:ext cx="3248024"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t>Determined top 5 hate crime </a:t>
            </a:r>
            <a:r>
              <a:rPr lang="en-US" sz="1600" dirty="0" err="1"/>
              <a:t>bias’</a:t>
            </a:r>
            <a:r>
              <a:rPr lang="en-US" sz="1600" dirty="0"/>
              <a:t> for each state as </a:t>
            </a:r>
            <a:r>
              <a:rPr lang="en-US" sz="1600" dirty="0" err="1"/>
              <a:t>dataframe</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Merged top 5 </a:t>
            </a:r>
            <a:r>
              <a:rPr lang="en-US" sz="1600" dirty="0" err="1"/>
              <a:t>dataframe</a:t>
            </a:r>
            <a:r>
              <a:rPr lang="en-US" sz="1600" dirty="0"/>
              <a:t> with a offence count by state.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Utilized </a:t>
            </a:r>
            <a:r>
              <a:rPr lang="en-US" sz="1600" dirty="0" err="1"/>
              <a:t>Plotly</a:t>
            </a:r>
            <a:r>
              <a:rPr lang="en-US" sz="1600" dirty="0"/>
              <a:t> US Choropleth heat map for total offense count and hover capabilities for top 5 per state.</a:t>
            </a:r>
          </a:p>
          <a:p>
            <a:endParaRPr lang="en-US" sz="1600" dirty="0"/>
          </a:p>
          <a:p>
            <a:pPr marL="285750" indent="-285750">
              <a:buFont typeface="Arial" panose="020B0604020202020204" pitchFamily="34" charset="0"/>
              <a:buChar char="•"/>
            </a:pPr>
            <a:r>
              <a:rPr lang="en-US" sz="1600" dirty="0" err="1"/>
              <a:t>Plotly</a:t>
            </a:r>
            <a:r>
              <a:rPr lang="en-US" sz="1600" dirty="0"/>
              <a:t> coding utilizes a data object (data parameters) and a layout object (map parameters)</a:t>
            </a:r>
          </a:p>
        </p:txBody>
      </p:sp>
    </p:spTree>
    <p:extLst>
      <p:ext uri="{BB962C8B-B14F-4D97-AF65-F5344CB8AC3E}">
        <p14:creationId xmlns:p14="http://schemas.microsoft.com/office/powerpoint/2010/main" val="18623683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2.png"/></Relationships>
</file>

<file path=ppt/webextensions/webextension1.xml><?xml version="1.0" encoding="utf-8"?>
<we:webextension xmlns:we="http://schemas.microsoft.com/office/webextensions/webextension/2010/11" id="{721C9F10-BF8B-4824-9699-C189BE3D2A29}">
  <we:reference id="wa104379485" version="1.0.0.2" store="en-US" storeType="OMEX"/>
  <we:alternateReferences>
    <we:reference id="wa104379485" version="1.0.0.2" store="wa104379485" storeType="OMEX"/>
  </we:alternateReferences>
  <we:properties>
    <we:property name="savedState" value="{&quot;plotlyChartUrl&quot;:&quot;https://plot.ly/~billeveloff/7&quot;,&quot;plotlyChartJSON&quot;:null,&quot;appVersion&quot;:&quot;1.0&quot;,&quot;savedDate&quot;:&quot;Wed, 10 Apr 2019 00:41:05 GMT&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2194</TotalTime>
  <Words>1904</Words>
  <Application>Microsoft Office PowerPoint</Application>
  <PresentationFormat>Widescreen</PresentationFormat>
  <Paragraphs>224</Paragraphs>
  <Slides>20</Slides>
  <Notes>16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Courier New</vt:lpstr>
      <vt:lpstr>Office Theme</vt:lpstr>
      <vt:lpstr>Hate Crime Trends in the United States</vt:lpstr>
      <vt:lpstr>What is Hate Crime?</vt:lpstr>
      <vt:lpstr>PowerPoint Presentation</vt:lpstr>
      <vt:lpstr>PowerPoint Presentation</vt:lpstr>
      <vt:lpstr>Limitations of FBI CDE Data</vt:lpstr>
      <vt:lpstr>Overview</vt:lpstr>
      <vt:lpstr>PowerPoint Presentation</vt:lpstr>
      <vt:lpstr>PowerPoint Presentation</vt:lpstr>
      <vt:lpstr>PowerPoint Presentation</vt:lpstr>
      <vt:lpstr>How Do Hate Crime Biases Change Over Time?</vt:lpstr>
      <vt:lpstr>How Do Hate Crime Offenses Change Over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Hate Crime Trends in the United States</dc:title>
  <dc:creator>Bill Eveloff</dc:creator>
  <cp:lastModifiedBy>Bill Eveloff</cp:lastModifiedBy>
  <cp:revision>110</cp:revision>
  <cp:lastPrinted>2019-04-09T20:10:01Z</cp:lastPrinted>
  <dcterms:created xsi:type="dcterms:W3CDTF">2019-04-07T18:29:14Z</dcterms:created>
  <dcterms:modified xsi:type="dcterms:W3CDTF">2019-04-10T00:43:01Z</dcterms:modified>
</cp:coreProperties>
</file>